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Lst>
  <p:sldSz cx="18288000" cy="10287000"/>
  <p:notesSz cx="6858000" cy="9144000"/>
  <p:embeddedFontLst>
    <p:embeddedFont>
      <p:font typeface="Canva Sans" panose="020B0503030501040103" pitchFamily="34" charset="0"/>
      <p:regular r:id="rId20"/>
    </p:embeddedFont>
    <p:embeddedFont>
      <p:font typeface="Canva Sans Bold" panose="020B0803030501040103" pitchFamily="34" charset="0"/>
      <p:regular r:id="rId21"/>
      <p:bold r:id="rId22"/>
    </p:embeddedFont>
    <p:embeddedFont>
      <p:font typeface="Montserrat" pitchFamily="2" charset="77"/>
      <p:regular r:id="rId23"/>
      <p:bold r:id="rId24"/>
      <p:italic r:id="rId25"/>
      <p:boldItalic r:id="rId26"/>
    </p:embeddedFont>
    <p:embeddedFont>
      <p:font typeface="Montserrat Classic Bold" pitchFamily="2" charset="77"/>
      <p:regular r:id="rId27"/>
      <p:bold r:id="rId28"/>
    </p:embeddedFont>
    <p:embeddedFont>
      <p:font typeface="Open Sauce" pitchFamily="2" charset="77"/>
      <p:regular r:id="rId29"/>
    </p:embeddedFont>
    <p:embeddedFont>
      <p:font typeface="Open Sauce Bold" pitchFamily="2" charset="77"/>
      <p:regular r:id="rId30"/>
      <p:bold r:id="rId31"/>
    </p:embeddedFont>
    <p:embeddedFont>
      <p:font typeface="Open Sauce Semi-Bold" pitchFamily="2" charset="77"/>
      <p:regular r:id="rId32"/>
      <p:bold r:id="rId3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56" autoAdjust="0"/>
    <p:restoredTop sz="94605" autoAdjust="0"/>
  </p:normalViewPr>
  <p:slideViewPr>
    <p:cSldViewPr>
      <p:cViewPr varScale="1">
        <p:scale>
          <a:sx n="67" d="100"/>
          <a:sy n="67" d="100"/>
        </p:scale>
        <p:origin x="1000" y="1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21" Type="http://schemas.openxmlformats.org/officeDocument/2006/relationships/font" Target="fonts/font2.fntdata"/><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33" Type="http://schemas.openxmlformats.org/officeDocument/2006/relationships/font" Target="fonts/font14.fntdata"/><Relationship Id="rId38"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32" Type="http://schemas.openxmlformats.org/officeDocument/2006/relationships/font" Target="fonts/font13.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font" Target="fonts/font9.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31" Type="http://schemas.openxmlformats.org/officeDocument/2006/relationships/font" Target="fonts/font1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font" Target="fonts/font11.fntdata"/><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arlynne Santos" userId="7438de3e-ae51-4bfe-97cd-40128c3d4776" providerId="ADAL" clId="{206CB671-2CFB-4C4F-8059-006600CC8089}"/>
    <pc:docChg chg="undo custSel modSld">
      <pc:chgData name="Charlynne Santos" userId="7438de3e-ae51-4bfe-97cd-40128c3d4776" providerId="ADAL" clId="{206CB671-2CFB-4C4F-8059-006600CC8089}" dt="2024-02-14T03:02:06.466" v="2" actId="1076"/>
      <pc:docMkLst>
        <pc:docMk/>
      </pc:docMkLst>
      <pc:sldChg chg="modSp mod">
        <pc:chgData name="Charlynne Santos" userId="7438de3e-ae51-4bfe-97cd-40128c3d4776" providerId="ADAL" clId="{206CB671-2CFB-4C4F-8059-006600CC8089}" dt="2024-02-14T03:02:06.466" v="2" actId="1076"/>
        <pc:sldMkLst>
          <pc:docMk/>
          <pc:sldMk cId="0" sldId="256"/>
        </pc:sldMkLst>
        <pc:spChg chg="mod">
          <ac:chgData name="Charlynne Santos" userId="7438de3e-ae51-4bfe-97cd-40128c3d4776" providerId="ADAL" clId="{206CB671-2CFB-4C4F-8059-006600CC8089}" dt="2024-02-14T03:02:03.810" v="0" actId="14100"/>
          <ac:spMkLst>
            <pc:docMk/>
            <pc:sldMk cId="0" sldId="256"/>
            <ac:spMk id="13" creationId="{00000000-0000-0000-0000-000000000000}"/>
          </ac:spMkLst>
        </pc:spChg>
        <pc:picChg chg="mod">
          <ac:chgData name="Charlynne Santos" userId="7438de3e-ae51-4bfe-97cd-40128c3d4776" providerId="ADAL" clId="{206CB671-2CFB-4C4F-8059-006600CC8089}" dt="2024-02-14T03:02:06.466" v="2" actId="1076"/>
          <ac:picMkLst>
            <pc:docMk/>
            <pc:sldMk cId="0" sldId="256"/>
            <ac:picMk id="2" creationId="{00000000-0000-0000-0000-000000000000}"/>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11.04.2024</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Situation:</a:t>
            </a:r>
          </a:p>
          <a:p>
            <a:r>
              <a:rPr lang="en-US"/>
              <a:t>Lavazza, a prestigious coffee company established in 1895, has evolved into a global company renowned for its high-quality coffee blends. Rooted in Turin, Italy, and maintained by four generations of the Lavazza family, it commands a significant market share, particularly in Italy where it leads with about 44% in retail. Over decades, Lavazza's commitment to quality, innovation in roasting and packaging, and strategic market expansion have solidified its status in the global coffee market.</a:t>
            </a:r>
          </a:p>
          <a:p>
            <a:endParaRPr lang="en-US"/>
          </a:p>
          <a:p>
            <a:endParaRPr lang="en-US"/>
          </a:p>
          <a:p>
            <a:r>
              <a:rPr lang="en-US"/>
              <a:t>Complication:</a:t>
            </a:r>
          </a:p>
          <a:p>
            <a:r>
              <a:rPr lang="en-US"/>
              <a:t>Despite its historical success and market leadership, Lavazza faces logistical challenges exacerbated by the late 1990s and early 2000s.</a:t>
            </a:r>
          </a:p>
          <a:p>
            <a:r>
              <a:rPr lang="en-US"/>
              <a:t>The existing logistics network, once efficient, struggled under the pressure of demand fluctuations and expanded its product range with numerous SKUs, leading to increased operational costs and inefficiencies. </a:t>
            </a:r>
          </a:p>
          <a:p>
            <a:r>
              <a:rPr lang="en-US"/>
              <a:t>The industry's shift towards centralized storage by major retailers, requiring direct deliveries, further compounded these challenges. To navigate these complexities while ensuring quality service, Lavazza concentrated on improving transportation strategies, specifically between Less Than Truck Load (LTL) and Full Truck Load (FTL).</a:t>
            </a:r>
          </a:p>
          <a:p>
            <a:endParaRPr lang="en-US"/>
          </a:p>
          <a:p>
            <a:r>
              <a:rPr lang="en-US"/>
              <a:t>Question:</a:t>
            </a:r>
          </a:p>
          <a:p>
            <a:r>
              <a:rPr lang="en-US"/>
              <a:t>Lavazza's situation raises the question of how to strategically overhaul its logistics network to address these inefficiencies, optimize costs, and enhance customer satisfaction. This involves deciding whether to adopt a "make" or "buy" approach for logistics, considering collaborative practices, and determining the most effective logistics network design. The question extends to identifying the optimal warehouse locations and the most efficient distribution. In addition, it requires balancing operational efficiency, cost optimization, and maintaining production quality and reliability for customers. </a:t>
            </a:r>
          </a:p>
          <a:p>
            <a:endParaRPr lang="en-US"/>
          </a:p>
          <a:p>
            <a:endParaRPr lang="en-US"/>
          </a:p>
          <a:p>
            <a:r>
              <a:rPr lang="en-US"/>
              <a:t>Answer:</a:t>
            </a:r>
          </a:p>
          <a:p>
            <a:r>
              <a:rPr lang="en-US"/>
              <a:t>To tackle Lavazza's logistical hurdles, we're using a linear transshipment programming model. This strategy evaluates the costs of six new warehouse options versus their current setup. It helps us find the most cost-efficient design for the logistics network, ensuring we keep costs low while maintaining high service quality. This approach is designed to improve Lavazza's logistics, supporting its leadership in the coffee market and enhancing customer satisfaction.</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Understanding the model sheets in excel:</a:t>
            </a:r>
          </a:p>
          <a:p>
            <a:endParaRPr lang="en-US"/>
          </a:p>
          <a:p>
            <a:r>
              <a:rPr lang="en-US"/>
              <a:t>Decision Variables Explanation:</a:t>
            </a:r>
          </a:p>
          <a:p>
            <a:r>
              <a:rPr lang="en-US"/>
              <a:t>Our model uses decision variables listed in Columns B to D to determine how many units should be shipped from each warehouse to satisfy customer demand while minimizing costs. These variables form the core of our optimization model, enabling us to explore various distribution strategies.</a:t>
            </a:r>
          </a:p>
          <a:p>
            <a:r>
              <a:rPr lang="en-US"/>
              <a:t>Understanding Cost Components:</a:t>
            </a:r>
          </a:p>
          <a:p>
            <a:endParaRPr lang="en-US"/>
          </a:p>
          <a:p>
            <a:r>
              <a:rPr lang="en-US"/>
              <a:t>The costs associated with shipping from each warehouse to the customers are broken down into handling costs, LTL (less-than-truckload), and FTL (full truckload), displayed in Columns E to H. These are the cost factors that our model seeks to minimize, and they form the coefficients in our objective function.</a:t>
            </a:r>
          </a:p>
          <a:p>
            <a:endParaRPr lang="en-US"/>
          </a:p>
          <a:p>
            <a:r>
              <a:rPr lang="en-US"/>
              <a:t>Objective Function and Results:</a:t>
            </a:r>
          </a:p>
          <a:p>
            <a:r>
              <a:rPr lang="en-US"/>
              <a:t>The objective function, located in Cell L25, calculates the total cost by multiplying each decision variable by its cost coefficient and summing these products. The solver's task is to find the set of decision variable values that minimizes this total cost, which is displayed in Column I as the final values.</a:t>
            </a:r>
          </a:p>
          <a:p>
            <a:endParaRPr lang="en-US"/>
          </a:p>
          <a:p>
            <a:r>
              <a:rPr lang="en-US"/>
              <a:t>Constraints Detailing:</a:t>
            </a:r>
          </a:p>
          <a:p>
            <a:r>
              <a:rPr lang="en-US"/>
              <a:t>Our constraints are expressed in the matrix spanning Columns K to Q. These constraints enforce the rules of our supply chain, including warehouse capacities and customer demands. The left-hand side (Column O) represents the calculated supply or demand based on the decision variables, while the right-hand side (Column Q) lists the required supply or demand levels.</a:t>
            </a:r>
          </a:p>
          <a:p>
            <a:endParaRPr lang="en-US"/>
          </a:p>
          <a:p>
            <a:r>
              <a:rPr lang="en-US"/>
              <a:t>Model Adaptations for Other Sheets:</a:t>
            </a:r>
          </a:p>
          <a:p>
            <a:r>
              <a:rPr lang="en-US"/>
              <a:t>In subsequent sheets (such as CW &amp; SW1, CW &amp; SW2, etc.), we have adapted the original model by setting the decision variable for each satellite warehouse equal to one, effectively 'activating' that warehouse. By doing this, we eliminate the need for binary variables and simplify the model while still imposing a condition that only one satellite warehouse is operational at a time. This allows us to isolate the impact of each satellite warehouse on the overall distribution costs.</a:t>
            </a:r>
          </a:p>
          <a:p>
            <a:r>
              <a:rPr lang="en-US"/>
              <a:t>Comparing Across Scenarios:</a:t>
            </a:r>
          </a:p>
          <a:p>
            <a:endParaRPr lang="en-US"/>
          </a:p>
          <a:p>
            <a:r>
              <a:rPr lang="en-US"/>
              <a:t>By comparing the objective function results across these adapted sheets, we can assess which single satellite warehouse scenario offers the most cost-effective solution. We use the same model structure as in the Original Model sheet, with the only change being the fixed use of one satellite warehouse at a time.</a:t>
            </a:r>
          </a:p>
          <a:p>
            <a:endParaRPr lang="en-US"/>
          </a:p>
          <a:p>
            <a:r>
              <a:rPr lang="en-US"/>
              <a:t>Implications of Model Findings:</a:t>
            </a:r>
          </a:p>
          <a:p>
            <a:r>
              <a:rPr lang="en-US"/>
              <a:t>The insights gained from this analysis inform strategic decisions about which satellite warehouse Lavazza should activate to achieve cost savings in its distribution network. It's a comprehensive approach that balances the need to meet customer demands with the goal of cost efficiency in logistics.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Summary Results Explanation:</a:t>
            </a:r>
          </a:p>
          <a:p>
            <a:r>
              <a:rPr lang="en-US"/>
              <a:t>This section of the appendix illustrates a comprehensive comparison of the total distribution costs across all scenarios, including the current setup and each satellite warehouse option. The summary is designed to provide a clear depiction of the cost implications associated with each distribution strategy.</a:t>
            </a:r>
          </a:p>
          <a:p>
            <a:r>
              <a:rPr lang="en-US"/>
              <a:t>Column Descriptions:</a:t>
            </a:r>
          </a:p>
          <a:p>
            <a:endParaRPr lang="en-US"/>
          </a:p>
          <a:p>
            <a:r>
              <a:rPr lang="en-US"/>
              <a:t>Column K: Lists each scenario that was simulated, starting with the current setup and proceeding through the various configurations involving the activation of each satellite warehouse.</a:t>
            </a:r>
          </a:p>
          <a:p>
            <a:r>
              <a:rPr lang="en-US"/>
              <a:t>Column L: Shows the total cost for each scenario, which is the key metric for our analysis. It represents the sum of all costs associated with distributing products from the central warehouse and any activated satellite warehouse to the customers.</a:t>
            </a:r>
          </a:p>
          <a:p>
            <a:r>
              <a:rPr lang="en-US"/>
              <a:t>Columns M to X: Present the detailed results of the distribution quantities from the central and satellite warehouses to the customers. This includes units delivered from the central warehouse (Columns M to Q) and units delivered from the satellite warehouses (Columns S to X).</a:t>
            </a:r>
          </a:p>
          <a:p>
            <a:r>
              <a:rPr lang="en-US"/>
              <a:t>Optimal Solution Summary:</a:t>
            </a:r>
          </a:p>
          <a:p>
            <a:endParaRPr lang="en-US"/>
          </a:p>
          <a:p>
            <a:r>
              <a:rPr lang="en-US"/>
              <a:t>The model's analysis indicates that activating Satellite Warehouse 2 yields the most cost-effective solution. The lower section of the appendix provides a detailed breakdown of the shipments in this optimal scenario, with specifics on the units shipped to each customer from the central warehouse and Satellite Warehouse 2, the cost per unit, and the resulting total cost for each route.</a:t>
            </a:r>
          </a:p>
          <a:p>
            <a:endParaRPr lang="en-US"/>
          </a:p>
          <a:p>
            <a:r>
              <a:rPr lang="en-US"/>
              <a:t>Interpreting the Model's Results:</a:t>
            </a:r>
          </a:p>
          <a:p>
            <a:r>
              <a:rPr lang="en-US"/>
              <a:t>These results demonstrate the potential cost savings that Lavazza can realize by optimizing their distribution network. The scenario with Satellite Warehouse 2 activated leads to significant cost reductions compared to the current setup and the other satellite warehouse options.</a:t>
            </a:r>
          </a:p>
          <a:p>
            <a:endParaRPr lang="en-US"/>
          </a:p>
          <a:p>
            <a:r>
              <a:rPr lang="en-US"/>
              <a:t>Implications for Decision-Making:</a:t>
            </a:r>
          </a:p>
          <a:p>
            <a:r>
              <a:rPr lang="en-US"/>
              <a:t>The data presented in this appendix will support strategic decision-making regarding Lavazza's distribution network redesign. By clearly showing the cost benefits of utilizing Satellite Warehouse 2, we provide compelling evidence to support the investment in this particular warehouse as part of the company's efforts to enhance distribution efficiency and reduce costs.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This appendix is designed to guide stakeholders through the sensitivity analysis conducted for the Lavazza business case, focusing on three key scenarios: demand sensitivity for SW3, handling costs increase, and LTL cost increase.</a:t>
            </a:r>
          </a:p>
          <a:p>
            <a:endParaRPr lang="en-US"/>
          </a:p>
          <a:p>
            <a:r>
              <a:rPr lang="en-US"/>
              <a:t>Demand Sensitivity for SW3:</a:t>
            </a:r>
          </a:p>
          <a:p>
            <a:r>
              <a:rPr lang="en-US"/>
              <a:t>The model adjusts the demand for Customer 4 and observes the impact on the distribution network.</a:t>
            </a:r>
          </a:p>
          <a:p>
            <a:r>
              <a:rPr lang="en-US"/>
              <a:t>An increase of 164 units to Customer 4's demand necessitates a re-evaluation of the optimal satellite warehouse, with a potential shift towards SW4 due to its capacity to efficiently handle the increased load.</a:t>
            </a:r>
          </a:p>
          <a:p>
            <a:r>
              <a:rPr lang="en-US"/>
              <a:t>The results underscore the importance of adapting distribution strategies in response to dynamic customer demands.</a:t>
            </a:r>
          </a:p>
          <a:p>
            <a:endParaRPr lang="en-US"/>
          </a:p>
          <a:p>
            <a:r>
              <a:rPr lang="en-US"/>
              <a:t>Handling Costs Increase:</a:t>
            </a:r>
          </a:p>
          <a:p>
            <a:r>
              <a:rPr lang="en-US"/>
              <a:t>This scenario tests the robustness of the distribution network against increases in handling costs at SW2.</a:t>
            </a:r>
          </a:p>
          <a:p>
            <a:r>
              <a:rPr lang="en-US"/>
              <a:t>Two cases are compared: one where the cost increase remains within a manageable range and another where it exceeds this range, prompting a reassessment of the cost-benefit balance.</a:t>
            </a:r>
          </a:p>
          <a:p>
            <a:r>
              <a:rPr lang="en-US"/>
              <a:t>Both cases highlight how sensitive the network's cost-efficiency is to handling cost variations, influencing the strategic choice of the satellite warehouse.</a:t>
            </a:r>
          </a:p>
          <a:p>
            <a:endParaRPr lang="en-US"/>
          </a:p>
          <a:p>
            <a:r>
              <a:rPr lang="en-US"/>
              <a:t>LTL Cost Increase:</a:t>
            </a:r>
          </a:p>
          <a:p>
            <a:r>
              <a:rPr lang="en-US"/>
              <a:t>An LTL cost increase for deliveries from SW2 to Customer 3 is analyzed to determine its impact on the overall distribution cost.</a:t>
            </a:r>
          </a:p>
          <a:p>
            <a:r>
              <a:rPr lang="en-US"/>
              <a:t>The analysis reveals that SW2's viability is highly dependent on maintaining competitive LTL rates. A significant increase could shift the cost advantage to SW4, which is positioned as a more economical option due to high demand from Customer 4, thus potentially reducing overall shipment volumes and associated costs.</a:t>
            </a:r>
          </a:p>
          <a:p>
            <a:r>
              <a:rPr lang="en-US"/>
              <a:t>Navigating the Results:</a:t>
            </a:r>
          </a:p>
          <a:p>
            <a:endParaRPr lang="en-US"/>
          </a:p>
          <a:p>
            <a:r>
              <a:rPr lang="en-US"/>
              <a:t>Each scenario's results are captured concisely, enabling decision-makers to assess the potential implications for Lavazza's distribution strategy.</a:t>
            </a:r>
          </a:p>
          <a:p>
            <a:r>
              <a:rPr lang="en-US"/>
              <a:t>The scenarios facilitate a proactive approach to potential market changes, providing Lavazza with the data needed to make informed decisions and maintain cost efficiency.</a:t>
            </a:r>
          </a:p>
          <a:p>
            <a:r>
              <a:rPr lang="en-US"/>
              <a:t>By navigating through these sheets, stakeholders can visualize how each variable affects the network and why maintaining flexibility in the distribution strategy is crucial.</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Due to the centralization of customers during the last ten years, Lavazza is looking to adapt its logistic network to minimize costs. </a:t>
            </a:r>
          </a:p>
          <a:p>
            <a:endParaRPr lang="en-US"/>
          </a:p>
          <a:p>
            <a:r>
              <a:rPr lang="en-US"/>
              <a:t>The current setup consists of a centralized Warehouse (CW 7), which distributes all products to its six customers (C 1-6) via existing routes. </a:t>
            </a:r>
          </a:p>
          <a:p>
            <a:endParaRPr lang="en-US"/>
          </a:p>
          <a:p>
            <a:r>
              <a:rPr lang="en-US"/>
              <a:t>Management believes implementing a satellite warehouse collocated with one of its customers can reduce costs because it will enable Full Truck Loads (FTL).  </a:t>
            </a:r>
          </a:p>
          <a:p>
            <a:endParaRPr lang="en-US"/>
          </a:p>
          <a:p>
            <a:r>
              <a:rPr lang="en-US"/>
              <a:t>Hence, the following decisions need to be made: </a:t>
            </a:r>
          </a:p>
          <a:p>
            <a:r>
              <a:rPr lang="en-US"/>
              <a:t>a) Should a satellite warehouse be implemented? </a:t>
            </a:r>
          </a:p>
          <a:p>
            <a:r>
              <a:rPr lang="en-US"/>
              <a:t>b) Where should the satellite warehouse be located?</a:t>
            </a:r>
          </a:p>
          <a:p>
            <a:r>
              <a:rPr lang="en-US"/>
              <a:t>c) Which routes should be used to transport the products? </a:t>
            </a:r>
          </a:p>
          <a:p>
            <a:r>
              <a:rPr lang="en-US"/>
              <a:t>d) How many products should be transported along each route?</a:t>
            </a:r>
          </a:p>
          <a:p>
            <a:endParaRPr lang="en-US"/>
          </a:p>
          <a:p>
            <a:endParaRPr lang="en-US"/>
          </a:p>
          <a:p>
            <a:r>
              <a:rPr lang="en-US"/>
              <a:t>(See appendix for mathematical visualization for the Business Decision)</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Based on the case, the transshipment archetype minimization problem and the cost structure. The following objective and constraints have been derived.</a:t>
            </a:r>
          </a:p>
          <a:p>
            <a:endParaRPr lang="en-US"/>
          </a:p>
          <a:p>
            <a:r>
              <a:rPr lang="en-US"/>
              <a:t>(See appendix for mathematical objective function and constraints)</a:t>
            </a:r>
          </a:p>
          <a:p>
            <a:endParaRPr lang="en-US"/>
          </a:p>
          <a:p>
            <a:r>
              <a:rPr lang="en-US"/>
              <a:t>Objective function:</a:t>
            </a:r>
          </a:p>
          <a:p>
            <a:r>
              <a:rPr lang="en-US"/>
              <a:t>Minimize cost based on the sum of distribution and handling costs from the central warehouse and the optimal satellite warehouse to all six customers.  </a:t>
            </a:r>
          </a:p>
          <a:p>
            <a:endParaRPr lang="en-US"/>
          </a:p>
          <a:p>
            <a:endParaRPr lang="en-US"/>
          </a:p>
          <a:p>
            <a:r>
              <a:rPr lang="en-US"/>
              <a:t>Warehouse constraints:</a:t>
            </a:r>
          </a:p>
          <a:p>
            <a:r>
              <a:rPr lang="en-US"/>
              <a:t>1) The central warehouse must be part of the new logistics network.</a:t>
            </a:r>
          </a:p>
          <a:p>
            <a:endParaRPr lang="en-US"/>
          </a:p>
          <a:p>
            <a:r>
              <a:rPr lang="en-US"/>
              <a:t>2) The new logistic network allows A maximum of 1 satellite warehouse.</a:t>
            </a:r>
          </a:p>
          <a:p>
            <a:endParaRPr lang="en-US"/>
          </a:p>
          <a:p>
            <a:endParaRPr lang="en-US"/>
          </a:p>
          <a:p>
            <a:r>
              <a:rPr lang="en-US"/>
              <a:t>Transshipment constraints:</a:t>
            </a:r>
          </a:p>
          <a:p>
            <a:r>
              <a:rPr lang="en-US"/>
              <a:t>3) The sum of outbound shipments from the satellite warehouse option eight must equal the inbound amount.</a:t>
            </a:r>
          </a:p>
          <a:p>
            <a:endParaRPr lang="en-US"/>
          </a:p>
          <a:p>
            <a:r>
              <a:rPr lang="en-US"/>
              <a:t>4) The sum of outbound shipments from the satellite warehouse option nine must equal the inbound amount.</a:t>
            </a:r>
          </a:p>
          <a:p>
            <a:endParaRPr lang="en-US"/>
          </a:p>
          <a:p>
            <a:r>
              <a:rPr lang="en-US"/>
              <a:t>5) The sum of outbound shipments from the satellite warehouse option ten must equal the inbound amount.</a:t>
            </a:r>
          </a:p>
          <a:p>
            <a:endParaRPr lang="en-US"/>
          </a:p>
          <a:p>
            <a:r>
              <a:rPr lang="en-US"/>
              <a:t>6) The sum of outbound shipments from the satellite warehouse option 11 must equal the inbound amount.</a:t>
            </a:r>
          </a:p>
          <a:p>
            <a:endParaRPr lang="en-US"/>
          </a:p>
          <a:p>
            <a:r>
              <a:rPr lang="en-US"/>
              <a:t>7) The sum of outbound shipments from satellite warehouse option 12 must equal the inbound amount.</a:t>
            </a:r>
          </a:p>
          <a:p>
            <a:endParaRPr lang="en-US"/>
          </a:p>
          <a:p>
            <a:r>
              <a:rPr lang="en-US"/>
              <a:t>8) The sum of outbound shipments from satellite warehouse option 13 must equal the inbound amount.</a:t>
            </a:r>
          </a:p>
          <a:p>
            <a:endParaRPr lang="en-US"/>
          </a:p>
          <a:p>
            <a:endParaRPr lang="en-US"/>
          </a:p>
          <a:p>
            <a:r>
              <a:rPr lang="en-US"/>
              <a:t>Demand constraints: </a:t>
            </a:r>
          </a:p>
          <a:p>
            <a:r>
              <a:rPr lang="en-US"/>
              <a:t>9) The number of inbound shipments from all warehouses must satisfy customer 1’s demand. </a:t>
            </a:r>
          </a:p>
          <a:p>
            <a:endParaRPr lang="en-US"/>
          </a:p>
          <a:p>
            <a:r>
              <a:rPr lang="en-US"/>
              <a:t>10) The number of inbound shipments from all warehouses must satisfy customer 2’s demand. </a:t>
            </a:r>
          </a:p>
          <a:p>
            <a:endParaRPr lang="en-US"/>
          </a:p>
          <a:p>
            <a:r>
              <a:rPr lang="en-US"/>
              <a:t>11) The number of inbound shipments from all warehouses must satisfy customer 3’s demand. </a:t>
            </a:r>
          </a:p>
          <a:p>
            <a:endParaRPr lang="en-US"/>
          </a:p>
          <a:p>
            <a:r>
              <a:rPr lang="en-US"/>
              <a:t>12) The number of inbound shipments from all warehouses must satisfy customer 4’s demand. </a:t>
            </a:r>
          </a:p>
          <a:p>
            <a:endParaRPr lang="en-US"/>
          </a:p>
          <a:p>
            <a:r>
              <a:rPr lang="en-US"/>
              <a:t>13) The number of inbound shipments from all warehouses must satisfy customer 5’s demand. </a:t>
            </a:r>
          </a:p>
          <a:p>
            <a:endParaRPr lang="en-US"/>
          </a:p>
          <a:p>
            <a:r>
              <a:rPr lang="en-US"/>
              <a:t>14) The number of inbound shipments from all warehouses must satisfy customer 6’s demand.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The combination of the Central Warehouse (CW) and Satellite Warehouse 2 (SW2) has resulted in the lowest total cost at $8,633,540, significantly lower than the current setup cost of $10,099,200. This indicates that utilizing SW2 with CW7 is the most cost-effective strategy.</a:t>
            </a:r>
          </a:p>
          <a:p>
            <a:r>
              <a:rPr lang="en-US"/>
              <a:t> </a:t>
            </a:r>
          </a:p>
          <a:p>
            <a:r>
              <a:rPr lang="en-US"/>
              <a:t>This option distributes all the products to Customers 2,3, and 4 via the Satalite Warehouse and serves all other customers via the Central Warehouse. </a:t>
            </a:r>
          </a:p>
          <a:p>
            <a:endParaRPr lang="en-US"/>
          </a:p>
          <a:p>
            <a:r>
              <a:rPr lang="en-US"/>
              <a:t>Looking at the scenarios containing Satelite Warehouse 1, 3, 5, and 6, we see they are fairly close regarding distribution costs ranging from 9.1 - 9.9 million $. </a:t>
            </a:r>
          </a:p>
          <a:p>
            <a:endParaRPr lang="en-US"/>
          </a:p>
          <a:p>
            <a:r>
              <a:rPr lang="en-US"/>
              <a:t>Looking at the scenario with Satalite Warehouse 4, we see a cost structure initially looking close to SW2. Still, considering one of the assumptions behind the model (No minimum distribution cost for LTL for collocated SW-customer distribution), this is not the case. </a:t>
            </a:r>
          </a:p>
          <a:p>
            <a:r>
              <a:rPr lang="en-US"/>
              <a:t>What makes SW4 viable is that a large amount of product (5,500 tons) is being transported for free, while what makes SW2 viable is the relatively lower distribution cost compared to the other options. </a:t>
            </a:r>
          </a:p>
          <a:p>
            <a:endParaRPr lang="en-US"/>
          </a:p>
          <a:p>
            <a:r>
              <a:rPr lang="en-US"/>
              <a:t>Because of this, we still recommend that SW2 and management should be cautious when considering SW4 before minimum distribution costs are known and implemented in the model.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The analysis identifies Satellite Warehouse 2 (SW2) as the cost-effective choice for Lavazza’s distribution network under standard cost conditions. The business landscape, however, is subject to fluctuate, with varying demand, handling fees, and transportation costs impacting operational decisions. Understanding and managing these costs is crucial for efficient operations and maintaining competitive pricing (FarEye, 2023).</a:t>
            </a:r>
          </a:p>
          <a:p>
            <a:endParaRPr lang="en-US"/>
          </a:p>
          <a:p>
            <a:r>
              <a:rPr lang="en-US"/>
              <a:t>The sensitivity analysis explores the outcomes of adjusting critical financial levers:</a:t>
            </a:r>
          </a:p>
          <a:p>
            <a:endParaRPr lang="en-US"/>
          </a:p>
          <a:p>
            <a:r>
              <a:rPr lang="en-US"/>
              <a:t>Demand Adjustment: If Customer 4's orders increase by 164 units, the model suggests a potential switch to Satellite Warehouse 4 (SW4) may be warranted to manage costs. This pivot point signals to Lavazza the importance of monitoring sales trends and preparing for distribution adjustments in response to surges in customer demand.</a:t>
            </a:r>
          </a:p>
          <a:p>
            <a:endParaRPr lang="en-US"/>
          </a:p>
          <a:p>
            <a:r>
              <a:rPr lang="en-US"/>
              <a:t>Handling Costs Increase: Should the handling costs at SW2 rise by 66 units, the analysis provides a threshold beyond which the current distribution strategy may warrant reassessment. This insight arms Lavazza with the foresight to anticipate and respond to incremental cost increases in warehouse operations.</a:t>
            </a:r>
          </a:p>
          <a:p>
            <a:endParaRPr lang="en-US"/>
          </a:p>
          <a:p>
            <a:r>
              <a:rPr lang="en-US"/>
              <a:t>LTL Cost Impact: The competitive LTL shipping costs of SW2 play a pivotal role in its selection as the optimal satellite warehouse. However, a scenario analysis reveals that an increase in LTL costs by 155 units, specifically for deliveries from SW2 to Customer 3, could undermine this advantage. In such an event, it becomes more economical to reroute the distribution, switching the focus to Satellite Warehouse 4 (SW4). This warehouse emerges as the next best option due to its alignment with Customer 4, who has the highest demand. This strategic move would minimize the number of shipments required, thus optimizing the network's efficiency and reducing overall transportation expenses.</a:t>
            </a:r>
          </a:p>
          <a:p>
            <a:endParaRPr lang="en-US"/>
          </a:p>
          <a:p>
            <a:r>
              <a:rPr lang="en-US"/>
              <a:t>Collectively, these insights not only question SW2's standing as the optimal satellite warehouse but also highlight the adaptability required in distribution logistics. A single shift in LTL costs could pivot the strategy towards SW4, emphasizing the significance of cost competitiveness and demand concentration in Lavazza's supply chain decisions. This strategic foresight is invaluable as Lavazza navigates market changes and inflationary pressures, empowering the company with a data-backed, flexible approach to their logistics network.</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Investment Recommendations:</a:t>
            </a:r>
          </a:p>
          <a:p>
            <a:r>
              <a:rPr lang="en-US"/>
              <a:t>Establish Satelite Warehouse 2 (SW2) </a:t>
            </a:r>
          </a:p>
          <a:p>
            <a:endParaRPr lang="en-US"/>
          </a:p>
          <a:p>
            <a:r>
              <a:rPr lang="en-US"/>
              <a:t>Satellite Warehouse Recommendations:</a:t>
            </a:r>
          </a:p>
          <a:p>
            <a:r>
              <a:rPr lang="en-US"/>
              <a:t>10,800 Tons FTL distribution to SW2. </a:t>
            </a:r>
          </a:p>
          <a:p>
            <a:endParaRPr lang="en-US"/>
          </a:p>
          <a:p>
            <a:r>
              <a:rPr lang="en-US"/>
              <a:t>2,300 Tons LTL distribution to Customer 2. </a:t>
            </a:r>
          </a:p>
          <a:p>
            <a:r>
              <a:rPr lang="en-US"/>
              <a:t>3,000 Tons LTL distribution to Customer 3.</a:t>
            </a:r>
          </a:p>
          <a:p>
            <a:r>
              <a:rPr lang="en-US"/>
              <a:t>5,500 Tons LTL distribution to Customer 4.</a:t>
            </a:r>
          </a:p>
          <a:p>
            <a:endParaRPr lang="en-US"/>
          </a:p>
          <a:p>
            <a:r>
              <a:rPr lang="en-US"/>
              <a:t>Central Warehouse Recommendations:</a:t>
            </a:r>
          </a:p>
          <a:p>
            <a:r>
              <a:rPr lang="en-US"/>
              <a:t>Keep existing LTL routes to Customers 1, 5 &amp; 6.</a:t>
            </a:r>
          </a:p>
          <a:p>
            <a:endParaRPr lang="en-US"/>
          </a:p>
          <a:p>
            <a:r>
              <a:rPr lang="en-US"/>
              <a:t>Cost - Benefit analysis:</a:t>
            </a:r>
          </a:p>
          <a:p>
            <a:r>
              <a:rPr lang="en-US"/>
              <a:t>The new setup will result in a 1,465,660$ cost saving without sacrificing customer experience.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The Linear Programming Model has some analytical limitations due to the assumptions in the model. </a:t>
            </a:r>
          </a:p>
          <a:p>
            <a:endParaRPr lang="en-US"/>
          </a:p>
          <a:p>
            <a:r>
              <a:rPr lang="en-US"/>
              <a:t>First, The model assumes that 3PL partners do not have a minimum distribution fee, which means that the route between customer 2 and the collocated satellite warehouse is free in the model. This is not close to real life, and for a more accurate estimate, we would have to identify the minimum transportation fees.  </a:t>
            </a:r>
          </a:p>
          <a:p>
            <a:r>
              <a:rPr lang="en-US"/>
              <a:t>This is especially skewing the results of e.g. SW4 which looks to be close to the same price point of SW2, which is because a very large quantity is being transported for free due to the above assumption. </a:t>
            </a:r>
          </a:p>
          <a:p>
            <a:endParaRPr lang="en-US"/>
          </a:p>
          <a:p>
            <a:r>
              <a:rPr lang="en-US"/>
              <a:t>Second, the fixed costs for all satellite warehouses are identical. This will not be true in real life since rent/procurement of land and buildings differ depending on location. For a more accurate comparison, we would need to gather individual offers for the different satellite warehouse locations, which might change the model's outcome depending on the time horizon of the investment calculus. </a:t>
            </a:r>
          </a:p>
          <a:p>
            <a:endParaRPr lang="en-US"/>
          </a:p>
          <a:p>
            <a:r>
              <a:rPr lang="en-US"/>
              <a:t>Third, the model assumes a linear trend for both handling and transportation costs. In reality, handling costs would be non-linear due to economies of scale, resulting in marginal productivity increases and marginal labor costs decreases. This might change the outcome of the model, as the model outcome would penalize spreading distribution and incentivize centralizing distribution and handling. For this to be implemented, the model must be changed to a mixed non-linear programming model, and the power of economies of scale must be estimated. </a:t>
            </a:r>
          </a:p>
          <a:p>
            <a:endParaRPr lang="en-US"/>
          </a:p>
          <a:p>
            <a:r>
              <a:rPr lang="en-US"/>
              <a:t>Fourth, the current model does not consider the possibility of using one route to a customer and then continuing from that customer onwards to the next. In reality, this would be possible for the LTL distribution and might reveal a different, more feasible distribution network. </a:t>
            </a:r>
          </a:p>
          <a:p>
            <a:endParaRPr lang="en-US"/>
          </a:p>
          <a:p>
            <a:r>
              <a:rPr lang="en-US"/>
              <a:t>Looking at the model output, sensitivity report, and scenario analysis, we see that the suggested optimal solution is very robust, and cost structures for the least robous route need to change by more than 66$ per ton to alter the route allocation for the optimal solution. In addition, we see that satellite warehouse 2 will be the cheapest option as long as the total distribution cost does not increase by more than 533,860 relative to the second-best option (satellite warehouse 3).</a:t>
            </a:r>
          </a:p>
          <a:p>
            <a:endParaRPr lang="en-US"/>
          </a:p>
          <a:p>
            <a:r>
              <a:rPr lang="en-US"/>
              <a:t>For future applications, we could develop a model that accommodates the previously mentioned assumption via a non-linear model. In addition, we could try to apply the model across all factories in the region to see if we could minimize production and distribution costs for the entire region and not just the specific 6 customers.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Navigating each sheet:</a:t>
            </a:r>
          </a:p>
          <a:p>
            <a:r>
              <a:rPr lang="en-US"/>
              <a:t>Original Model: This sheet lays the foundation for our analysis, featuring the primary linear programming model complete with variables and constraints. It represents our approach to optimizing Lavazza's distribution network, with a focus on minimizing costs while meeting customer demand. The results here serve as the benchmark for our subsequent scenario analyses.</a:t>
            </a:r>
          </a:p>
          <a:p>
            <a:endParaRPr lang="en-US"/>
          </a:p>
          <a:p>
            <a:r>
              <a:rPr lang="en-US"/>
              <a:t>CW Only (As is): Here, we present a 'status quo' scenario where all products are distributed directly from the central warehouse. This sheet helps us quantify the current distribution costs, which we'll compare against other scenarios to evaluate potential cost savings from different warehouse configurations.</a:t>
            </a:r>
          </a:p>
          <a:p>
            <a:endParaRPr lang="en-US"/>
          </a:p>
          <a:p>
            <a:r>
              <a:rPr lang="en-US"/>
              <a:t>CW &amp; SW1: This sheet explores a scenario where only Satellite Warehouse 1 is utilized alongside the central warehouse. It allows us to assess the impact on overall costs when distribution is split between the central warehouse and SW1. We've modeled this scenario to see how it stands against our base case in terms of efficiency and cost-effectiveness.</a:t>
            </a:r>
          </a:p>
          <a:p>
            <a:endParaRPr lang="en-US"/>
          </a:p>
          <a:p>
            <a:r>
              <a:rPr lang="en-US"/>
              <a:t>CW &amp; SW2 - Optimal Solution: This scenario activates only Satellite Warehouse 2, which our analysis identifies as the most cost-effective option. The model in this sheet incorporates specific costs and logistical details pertinent to SW2, showing why it emerges as the optimal solution among all satellite warehouses considered.</a:t>
            </a:r>
          </a:p>
          <a:p>
            <a:endParaRPr lang="en-US"/>
          </a:p>
          <a:p>
            <a:r>
              <a:rPr lang="en-US"/>
              <a:t>Sensitivity Report SWH2: The sensitivity report for Satellite Warehouse 2 is critical for understanding the robustness of our model. It examines how sensitive the optimal solution is to changes in key parameters, such as transportation rates and demand patterns. This analysis helps us gauge the reliability of our recommendations under varying market conditions.</a:t>
            </a:r>
          </a:p>
          <a:p>
            <a:endParaRPr lang="en-US"/>
          </a:p>
          <a:p>
            <a:r>
              <a:rPr lang="en-US"/>
              <a:t>CW &amp; SW3 to CW &amp; SW6: Each of these sheets simulates the activation of one additional satellite warehouse (from SW3 to SW6) while keeping others inactive. These individual scenarios let us isolate and understand the unique contributions and limitations of each satellite warehouse to the overall distribution network.</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4/11/24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4/11/24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4/11/24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4/11/24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4/11/24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4/11/24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4/11/24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4/11/24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4/11/24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hyperlink" Target="https://dailycoffeenews.com/2023/09/19/coffee-consumer-trends-inside-the-ncas-fall-2023-report/#:~:text=Overall%20Consumption,coffee%20within%20the%20past%20day." TargetMode="External"/><Relationship Id="rId2" Type="http://schemas.openxmlformats.org/officeDocument/2006/relationships/hyperlink" Target="https://aaronallen.com/blog/coffee-shop-industry" TargetMode="External"/><Relationship Id="rId1" Type="http://schemas.openxmlformats.org/officeDocument/2006/relationships/slideLayout" Target="../slideLayouts/slideLayout7.xml"/><Relationship Id="rId4" Type="http://schemas.openxmlformats.org/officeDocument/2006/relationships/hyperlink" Target="https://fareye.com/resources/blogs/what-is-transportation-cost"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8.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50.png"/><Relationship Id="rId3" Type="http://schemas.openxmlformats.org/officeDocument/2006/relationships/image" Target="../media/image3.png"/><Relationship Id="rId7" Type="http://schemas.openxmlformats.org/officeDocument/2006/relationships/image" Target="../media/image44.png"/><Relationship Id="rId12" Type="http://schemas.openxmlformats.org/officeDocument/2006/relationships/image" Target="../media/image49.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43.png"/><Relationship Id="rId11" Type="http://schemas.openxmlformats.org/officeDocument/2006/relationships/image" Target="../media/image48.png"/><Relationship Id="rId5" Type="http://schemas.openxmlformats.org/officeDocument/2006/relationships/image" Target="../media/image42.png"/><Relationship Id="rId10" Type="http://schemas.openxmlformats.org/officeDocument/2006/relationships/image" Target="../media/image47.png"/><Relationship Id="rId4" Type="http://schemas.openxmlformats.org/officeDocument/2006/relationships/image" Target="../media/image41.png"/><Relationship Id="rId9" Type="http://schemas.openxmlformats.org/officeDocument/2006/relationships/image" Target="../media/image46.png"/></Relationships>
</file>

<file path=ppt/slides/_rels/slide15.xml.rels><?xml version="1.0" encoding="UTF-8" standalone="yes"?>
<Relationships xmlns="http://schemas.openxmlformats.org/package/2006/relationships"><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1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57.png"/></Relationships>
</file>

<file path=ppt/slides/_rels/slide17.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58.png"/><Relationship Id="rId7" Type="http://schemas.openxmlformats.org/officeDocument/2006/relationships/image" Target="../media/image62.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61.png"/><Relationship Id="rId11" Type="http://schemas.openxmlformats.org/officeDocument/2006/relationships/image" Target="../media/image66.png"/><Relationship Id="rId5" Type="http://schemas.openxmlformats.org/officeDocument/2006/relationships/image" Target="../media/image60.png"/><Relationship Id="rId10" Type="http://schemas.openxmlformats.org/officeDocument/2006/relationships/image" Target="../media/image65.png"/><Relationship Id="rId4" Type="http://schemas.openxmlformats.org/officeDocument/2006/relationships/image" Target="../media/image59.png"/><Relationship Id="rId9" Type="http://schemas.openxmlformats.org/officeDocument/2006/relationships/image" Target="../media/image64.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svg"/><Relationship Id="rId18" Type="http://schemas.openxmlformats.org/officeDocument/2006/relationships/image" Target="../media/image19.png"/><Relationship Id="rId3" Type="http://schemas.openxmlformats.org/officeDocument/2006/relationships/image" Target="../media/image5.jpeg"/><Relationship Id="rId7" Type="http://schemas.openxmlformats.org/officeDocument/2006/relationships/image" Target="../media/image3.png"/><Relationship Id="rId12" Type="http://schemas.openxmlformats.org/officeDocument/2006/relationships/image" Target="../media/image13.png"/><Relationship Id="rId17" Type="http://schemas.openxmlformats.org/officeDocument/2006/relationships/image" Target="../media/image18.svg"/><Relationship Id="rId2" Type="http://schemas.openxmlformats.org/officeDocument/2006/relationships/notesSlide" Target="../notesSlides/notesSlide1.xml"/><Relationship Id="rId16"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8.svg"/><Relationship Id="rId11" Type="http://schemas.openxmlformats.org/officeDocument/2006/relationships/image" Target="../media/image12.svg"/><Relationship Id="rId5" Type="http://schemas.openxmlformats.org/officeDocument/2006/relationships/image" Target="../media/image7.png"/><Relationship Id="rId15" Type="http://schemas.openxmlformats.org/officeDocument/2006/relationships/image" Target="../media/image16.svg"/><Relationship Id="rId10" Type="http://schemas.openxmlformats.org/officeDocument/2006/relationships/image" Target="../media/image11.png"/><Relationship Id="rId19" Type="http://schemas.openxmlformats.org/officeDocument/2006/relationships/image" Target="../media/image20.svg"/><Relationship Id="rId4" Type="http://schemas.openxmlformats.org/officeDocument/2006/relationships/image" Target="../media/image6.png"/><Relationship Id="rId9" Type="http://schemas.openxmlformats.org/officeDocument/2006/relationships/image" Target="../media/image10.svg"/><Relationship Id="rId14" Type="http://schemas.openxmlformats.org/officeDocument/2006/relationships/image" Target="../media/image15.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image" Target="../media/image21.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image" Target="../media/image23.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1.png"/></Relationships>
</file>

<file path=ppt/slides/_rels/slide7.xml.rels><?xml version="1.0" encoding="UTF-8" standalone="yes"?>
<Relationships xmlns="http://schemas.openxmlformats.org/package/2006/relationships"><Relationship Id="rId8" Type="http://schemas.openxmlformats.org/officeDocument/2006/relationships/image" Target="../media/image29.svg"/><Relationship Id="rId13" Type="http://schemas.openxmlformats.org/officeDocument/2006/relationships/image" Target="../media/image34.png"/><Relationship Id="rId3" Type="http://schemas.openxmlformats.org/officeDocument/2006/relationships/image" Target="../media/image3.png"/><Relationship Id="rId7" Type="http://schemas.openxmlformats.org/officeDocument/2006/relationships/image" Target="../media/image28.png"/><Relationship Id="rId12" Type="http://schemas.openxmlformats.org/officeDocument/2006/relationships/image" Target="../media/image33.sv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27.svg"/><Relationship Id="rId11" Type="http://schemas.openxmlformats.org/officeDocument/2006/relationships/image" Target="../media/image32.png"/><Relationship Id="rId5" Type="http://schemas.openxmlformats.org/officeDocument/2006/relationships/image" Target="../media/image26.png"/><Relationship Id="rId10" Type="http://schemas.openxmlformats.org/officeDocument/2006/relationships/image" Target="../media/image31.svg"/><Relationship Id="rId4" Type="http://schemas.openxmlformats.org/officeDocument/2006/relationships/image" Target="../media/image21.png"/><Relationship Id="rId9" Type="http://schemas.openxmlformats.org/officeDocument/2006/relationships/image" Target="../media/image30.png"/><Relationship Id="rId14" Type="http://schemas.openxmlformats.org/officeDocument/2006/relationships/image" Target="../media/image35.sv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36.png"/><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rcRect l="1669" t="3657" r="1669"/>
          <a:stretch>
            <a:fillRect/>
          </a:stretch>
        </p:blipFill>
        <p:spPr>
          <a:xfrm>
            <a:off x="0" y="0"/>
            <a:ext cx="18288000" cy="10287000"/>
          </a:xfrm>
          <a:prstGeom prst="rect">
            <a:avLst/>
          </a:prstGeom>
        </p:spPr>
      </p:pic>
      <p:grpSp>
        <p:nvGrpSpPr>
          <p:cNvPr id="3" name="Group 3"/>
          <p:cNvGrpSpPr/>
          <p:nvPr/>
        </p:nvGrpSpPr>
        <p:grpSpPr>
          <a:xfrm>
            <a:off x="4577023" y="2948358"/>
            <a:ext cx="9445576" cy="4390285"/>
            <a:chOff x="0" y="0"/>
            <a:chExt cx="12594101" cy="5853713"/>
          </a:xfrm>
        </p:grpSpPr>
        <p:grpSp>
          <p:nvGrpSpPr>
            <p:cNvPr id="4" name="Group 4"/>
            <p:cNvGrpSpPr/>
            <p:nvPr/>
          </p:nvGrpSpPr>
          <p:grpSpPr>
            <a:xfrm>
              <a:off x="0" y="0"/>
              <a:ext cx="12594101" cy="5853713"/>
              <a:chOff x="0" y="0"/>
              <a:chExt cx="2487724" cy="1156289"/>
            </a:xfrm>
          </p:grpSpPr>
          <p:sp>
            <p:nvSpPr>
              <p:cNvPr id="5" name="Freeform 5"/>
              <p:cNvSpPr/>
              <p:nvPr/>
            </p:nvSpPr>
            <p:spPr>
              <a:xfrm>
                <a:off x="0" y="0"/>
                <a:ext cx="2487724" cy="1156289"/>
              </a:xfrm>
              <a:custGeom>
                <a:avLst/>
                <a:gdLst/>
                <a:ahLst/>
                <a:cxnLst/>
                <a:rect l="l" t="t" r="r" b="b"/>
                <a:pathLst>
                  <a:path w="2487724" h="1156289">
                    <a:moveTo>
                      <a:pt x="0" y="0"/>
                    </a:moveTo>
                    <a:lnTo>
                      <a:pt x="2487724" y="0"/>
                    </a:lnTo>
                    <a:lnTo>
                      <a:pt x="2487724" y="1156289"/>
                    </a:lnTo>
                    <a:lnTo>
                      <a:pt x="0" y="1156289"/>
                    </a:lnTo>
                    <a:close/>
                  </a:path>
                </a:pathLst>
              </a:custGeom>
              <a:solidFill>
                <a:srgbClr val="FFFFFF"/>
              </a:solidFill>
            </p:spPr>
            <p:txBody>
              <a:bodyPr/>
              <a:lstStyle/>
              <a:p>
                <a:endParaRPr lang="en-US"/>
              </a:p>
            </p:txBody>
          </p:sp>
          <p:sp>
            <p:nvSpPr>
              <p:cNvPr id="6" name="TextBox 6"/>
              <p:cNvSpPr txBox="1"/>
              <p:nvPr/>
            </p:nvSpPr>
            <p:spPr>
              <a:xfrm>
                <a:off x="0" y="-38100"/>
                <a:ext cx="2487724" cy="1194389"/>
              </a:xfrm>
              <a:prstGeom prst="rect">
                <a:avLst/>
              </a:prstGeom>
            </p:spPr>
            <p:txBody>
              <a:bodyPr lIns="50800" tIns="50800" rIns="50800" bIns="50800" rtlCol="0" anchor="ctr"/>
              <a:lstStyle/>
              <a:p>
                <a:pPr algn="ctr">
                  <a:lnSpc>
                    <a:spcPts val="2659"/>
                  </a:lnSpc>
                  <a:spcBef>
                    <a:spcPct val="0"/>
                  </a:spcBef>
                </a:pPr>
                <a:endParaRPr/>
              </a:p>
            </p:txBody>
          </p:sp>
        </p:grpSp>
        <p:grpSp>
          <p:nvGrpSpPr>
            <p:cNvPr id="7" name="Group 7"/>
            <p:cNvGrpSpPr/>
            <p:nvPr/>
          </p:nvGrpSpPr>
          <p:grpSpPr>
            <a:xfrm>
              <a:off x="424159" y="128061"/>
              <a:ext cx="272411" cy="3696820"/>
              <a:chOff x="0" y="0"/>
              <a:chExt cx="53810" cy="730236"/>
            </a:xfrm>
          </p:grpSpPr>
          <p:sp>
            <p:nvSpPr>
              <p:cNvPr id="8" name="Freeform 8"/>
              <p:cNvSpPr/>
              <p:nvPr/>
            </p:nvSpPr>
            <p:spPr>
              <a:xfrm>
                <a:off x="0" y="0"/>
                <a:ext cx="53810" cy="730236"/>
              </a:xfrm>
              <a:custGeom>
                <a:avLst/>
                <a:gdLst/>
                <a:ahLst/>
                <a:cxnLst/>
                <a:rect l="l" t="t" r="r" b="b"/>
                <a:pathLst>
                  <a:path w="53810" h="730236">
                    <a:moveTo>
                      <a:pt x="0" y="0"/>
                    </a:moveTo>
                    <a:lnTo>
                      <a:pt x="53810" y="0"/>
                    </a:lnTo>
                    <a:lnTo>
                      <a:pt x="53810" y="730236"/>
                    </a:lnTo>
                    <a:lnTo>
                      <a:pt x="0" y="730236"/>
                    </a:lnTo>
                    <a:close/>
                  </a:path>
                </a:pathLst>
              </a:custGeom>
              <a:solidFill>
                <a:srgbClr val="794830"/>
              </a:solidFill>
            </p:spPr>
            <p:txBody>
              <a:bodyPr/>
              <a:lstStyle/>
              <a:p>
                <a:endParaRPr lang="en-US"/>
              </a:p>
            </p:txBody>
          </p:sp>
          <p:sp>
            <p:nvSpPr>
              <p:cNvPr id="9" name="TextBox 9"/>
              <p:cNvSpPr txBox="1"/>
              <p:nvPr/>
            </p:nvSpPr>
            <p:spPr>
              <a:xfrm>
                <a:off x="0" y="-38100"/>
                <a:ext cx="53810" cy="768336"/>
              </a:xfrm>
              <a:prstGeom prst="rect">
                <a:avLst/>
              </a:prstGeom>
            </p:spPr>
            <p:txBody>
              <a:bodyPr lIns="50800" tIns="50800" rIns="50800" bIns="50800" rtlCol="0" anchor="ctr"/>
              <a:lstStyle/>
              <a:p>
                <a:pPr algn="ctr">
                  <a:lnSpc>
                    <a:spcPts val="2659"/>
                  </a:lnSpc>
                </a:pPr>
                <a:endParaRPr/>
              </a:p>
            </p:txBody>
          </p:sp>
        </p:grpSp>
        <p:grpSp>
          <p:nvGrpSpPr>
            <p:cNvPr id="10" name="Group 10"/>
            <p:cNvGrpSpPr/>
            <p:nvPr/>
          </p:nvGrpSpPr>
          <p:grpSpPr>
            <a:xfrm>
              <a:off x="11746870" y="3351172"/>
              <a:ext cx="272411" cy="2279085"/>
              <a:chOff x="0" y="0"/>
              <a:chExt cx="53810" cy="450190"/>
            </a:xfrm>
          </p:grpSpPr>
          <p:sp>
            <p:nvSpPr>
              <p:cNvPr id="11" name="Freeform 11"/>
              <p:cNvSpPr/>
              <p:nvPr/>
            </p:nvSpPr>
            <p:spPr>
              <a:xfrm>
                <a:off x="0" y="0"/>
                <a:ext cx="53810" cy="450190"/>
              </a:xfrm>
              <a:custGeom>
                <a:avLst/>
                <a:gdLst/>
                <a:ahLst/>
                <a:cxnLst/>
                <a:rect l="l" t="t" r="r" b="b"/>
                <a:pathLst>
                  <a:path w="53810" h="450190">
                    <a:moveTo>
                      <a:pt x="0" y="0"/>
                    </a:moveTo>
                    <a:lnTo>
                      <a:pt x="53810" y="0"/>
                    </a:lnTo>
                    <a:lnTo>
                      <a:pt x="53810" y="450190"/>
                    </a:lnTo>
                    <a:lnTo>
                      <a:pt x="0" y="450190"/>
                    </a:lnTo>
                    <a:close/>
                  </a:path>
                </a:pathLst>
              </a:custGeom>
              <a:solidFill>
                <a:srgbClr val="794830"/>
              </a:solidFill>
            </p:spPr>
            <p:txBody>
              <a:bodyPr/>
              <a:lstStyle/>
              <a:p>
                <a:endParaRPr lang="en-US"/>
              </a:p>
            </p:txBody>
          </p:sp>
          <p:sp>
            <p:nvSpPr>
              <p:cNvPr id="12" name="TextBox 12"/>
              <p:cNvSpPr txBox="1"/>
              <p:nvPr/>
            </p:nvSpPr>
            <p:spPr>
              <a:xfrm>
                <a:off x="0" y="-38100"/>
                <a:ext cx="53810" cy="488290"/>
              </a:xfrm>
              <a:prstGeom prst="rect">
                <a:avLst/>
              </a:prstGeom>
            </p:spPr>
            <p:txBody>
              <a:bodyPr lIns="50800" tIns="50800" rIns="50800" bIns="50800" rtlCol="0" anchor="ctr"/>
              <a:lstStyle/>
              <a:p>
                <a:pPr algn="ctr">
                  <a:lnSpc>
                    <a:spcPts val="2659"/>
                  </a:lnSpc>
                </a:pPr>
                <a:endParaRPr/>
              </a:p>
            </p:txBody>
          </p:sp>
        </p:grpSp>
        <p:sp>
          <p:nvSpPr>
            <p:cNvPr id="13" name="TextBox 13"/>
            <p:cNvSpPr txBox="1"/>
            <p:nvPr/>
          </p:nvSpPr>
          <p:spPr>
            <a:xfrm>
              <a:off x="1001371" y="719223"/>
              <a:ext cx="11387132" cy="2507183"/>
            </a:xfrm>
            <a:prstGeom prst="rect">
              <a:avLst/>
            </a:prstGeom>
          </p:spPr>
          <p:txBody>
            <a:bodyPr wrap="square" lIns="0" tIns="0" rIns="0" bIns="0" rtlCol="0" anchor="t">
              <a:spAutoFit/>
            </a:bodyPr>
            <a:lstStyle/>
            <a:p>
              <a:pPr algn="ctr">
                <a:lnSpc>
                  <a:spcPts val="16514"/>
                </a:lnSpc>
              </a:pPr>
              <a:r>
                <a:rPr lang="en-US" sz="11795" spc="955" dirty="0">
                  <a:solidFill>
                    <a:srgbClr val="000000"/>
                  </a:solidFill>
                  <a:latin typeface="Montserrat Classic Bold"/>
                </a:rPr>
                <a:t>LAVAZZA</a:t>
              </a:r>
            </a:p>
          </p:txBody>
        </p:sp>
        <p:sp>
          <p:nvSpPr>
            <p:cNvPr id="14" name="TextBox 14"/>
            <p:cNvSpPr txBox="1"/>
            <p:nvPr/>
          </p:nvSpPr>
          <p:spPr>
            <a:xfrm>
              <a:off x="4152622" y="3786781"/>
              <a:ext cx="4288857" cy="521922"/>
            </a:xfrm>
            <a:prstGeom prst="rect">
              <a:avLst/>
            </a:prstGeom>
          </p:spPr>
          <p:txBody>
            <a:bodyPr lIns="0" tIns="0" rIns="0" bIns="0" rtlCol="0" anchor="t">
              <a:spAutoFit/>
            </a:bodyPr>
            <a:lstStyle/>
            <a:p>
              <a:pPr algn="ctr">
                <a:lnSpc>
                  <a:spcPts val="3362"/>
                </a:lnSpc>
              </a:pPr>
              <a:r>
                <a:rPr lang="en-US" sz="2401">
                  <a:solidFill>
                    <a:srgbClr val="AC755B"/>
                  </a:solidFill>
                  <a:latin typeface="Montserrat"/>
                </a:rPr>
                <a:t>Business Case Study </a:t>
              </a:r>
            </a:p>
          </p:txBody>
        </p:sp>
      </p:grpSp>
    </p:spTree>
  </p:cSld>
  <p:clrMapOvr>
    <a:masterClrMapping/>
  </p:clrMapOvr>
  <p:timing>
    <p:tnLst>
      <p:par>
        <p:cTn id="1" dur="indefinite" restart="never" nodeType="tmRoot">
          <p:childTnLst>
            <p:video>
              <p:cMediaNode vol="100000">
                <p:cTn id="2" fill="hold" display="0">
                  <p:stCondLst>
                    <p:cond delay="indefinite"/>
                  </p:stCondLst>
                </p:cTn>
                <p:tgtEl>
                  <p:spTgt spid="2"/>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9277" b="-9277"/>
            </a:stretch>
          </a:blipFill>
        </p:spPr>
        <p:txBody>
          <a:bodyPr/>
          <a:lstStyle/>
          <a:p>
            <a:endParaRPr lang="en-US"/>
          </a:p>
        </p:txBody>
      </p:sp>
      <p:grpSp>
        <p:nvGrpSpPr>
          <p:cNvPr id="3" name="Group 3"/>
          <p:cNvGrpSpPr/>
          <p:nvPr/>
        </p:nvGrpSpPr>
        <p:grpSpPr>
          <a:xfrm>
            <a:off x="3891721" y="2661882"/>
            <a:ext cx="10504559" cy="4934662"/>
            <a:chOff x="0" y="0"/>
            <a:chExt cx="2766633" cy="1299664"/>
          </a:xfrm>
        </p:grpSpPr>
        <p:sp>
          <p:nvSpPr>
            <p:cNvPr id="4" name="Freeform 4"/>
            <p:cNvSpPr/>
            <p:nvPr/>
          </p:nvSpPr>
          <p:spPr>
            <a:xfrm>
              <a:off x="0" y="0"/>
              <a:ext cx="2766633" cy="1299664"/>
            </a:xfrm>
            <a:custGeom>
              <a:avLst/>
              <a:gdLst/>
              <a:ahLst/>
              <a:cxnLst/>
              <a:rect l="l" t="t" r="r" b="b"/>
              <a:pathLst>
                <a:path w="2766633" h="1299664">
                  <a:moveTo>
                    <a:pt x="0" y="0"/>
                  </a:moveTo>
                  <a:lnTo>
                    <a:pt x="2766633" y="0"/>
                  </a:lnTo>
                  <a:lnTo>
                    <a:pt x="2766633" y="1299664"/>
                  </a:lnTo>
                  <a:lnTo>
                    <a:pt x="0" y="1299664"/>
                  </a:lnTo>
                  <a:close/>
                </a:path>
              </a:pathLst>
            </a:custGeom>
            <a:solidFill>
              <a:srgbClr val="000000">
                <a:alpha val="25882"/>
              </a:srgbClr>
            </a:solidFill>
          </p:spPr>
          <p:txBody>
            <a:bodyPr/>
            <a:lstStyle/>
            <a:p>
              <a:endParaRPr lang="en-US"/>
            </a:p>
          </p:txBody>
        </p:sp>
        <p:sp>
          <p:nvSpPr>
            <p:cNvPr id="5" name="TextBox 5"/>
            <p:cNvSpPr txBox="1"/>
            <p:nvPr/>
          </p:nvSpPr>
          <p:spPr>
            <a:xfrm>
              <a:off x="0" y="-38100"/>
              <a:ext cx="2766633" cy="1337764"/>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3965332" y="2699982"/>
            <a:ext cx="10327308" cy="4925137"/>
            <a:chOff x="0" y="0"/>
            <a:chExt cx="2719949" cy="1297155"/>
          </a:xfrm>
        </p:grpSpPr>
        <p:sp>
          <p:nvSpPr>
            <p:cNvPr id="7" name="Freeform 7"/>
            <p:cNvSpPr/>
            <p:nvPr/>
          </p:nvSpPr>
          <p:spPr>
            <a:xfrm>
              <a:off x="0" y="0"/>
              <a:ext cx="2719949" cy="1297155"/>
            </a:xfrm>
            <a:custGeom>
              <a:avLst/>
              <a:gdLst/>
              <a:ahLst/>
              <a:cxnLst/>
              <a:rect l="l" t="t" r="r" b="b"/>
              <a:pathLst>
                <a:path w="2719949" h="1297155">
                  <a:moveTo>
                    <a:pt x="0" y="0"/>
                  </a:moveTo>
                  <a:lnTo>
                    <a:pt x="2719949" y="0"/>
                  </a:lnTo>
                  <a:lnTo>
                    <a:pt x="2719949" y="1297155"/>
                  </a:lnTo>
                  <a:lnTo>
                    <a:pt x="0" y="1297155"/>
                  </a:lnTo>
                  <a:close/>
                </a:path>
              </a:pathLst>
            </a:custGeom>
            <a:solidFill>
              <a:srgbClr val="FFFFFF"/>
            </a:solidFill>
          </p:spPr>
          <p:txBody>
            <a:bodyPr/>
            <a:lstStyle/>
            <a:p>
              <a:endParaRPr lang="en-US"/>
            </a:p>
          </p:txBody>
        </p:sp>
        <p:sp>
          <p:nvSpPr>
            <p:cNvPr id="8" name="TextBox 8"/>
            <p:cNvSpPr txBox="1"/>
            <p:nvPr/>
          </p:nvSpPr>
          <p:spPr>
            <a:xfrm>
              <a:off x="0" y="-38100"/>
              <a:ext cx="2719949" cy="1335255"/>
            </a:xfrm>
            <a:prstGeom prst="rect">
              <a:avLst/>
            </a:prstGeom>
          </p:spPr>
          <p:txBody>
            <a:bodyPr lIns="50800" tIns="50800" rIns="50800" bIns="50800" rtlCol="0" anchor="ctr"/>
            <a:lstStyle/>
            <a:p>
              <a:pPr algn="ctr">
                <a:lnSpc>
                  <a:spcPts val="2659"/>
                </a:lnSpc>
                <a:spcBef>
                  <a:spcPct val="0"/>
                </a:spcBef>
              </a:pPr>
              <a:endParaRPr/>
            </a:p>
          </p:txBody>
        </p:sp>
      </p:grpSp>
      <p:grpSp>
        <p:nvGrpSpPr>
          <p:cNvPr id="9" name="Group 9"/>
          <p:cNvGrpSpPr/>
          <p:nvPr/>
        </p:nvGrpSpPr>
        <p:grpSpPr>
          <a:xfrm>
            <a:off x="4643475" y="2699982"/>
            <a:ext cx="204309" cy="2772615"/>
            <a:chOff x="0" y="0"/>
            <a:chExt cx="53810" cy="730236"/>
          </a:xfrm>
        </p:grpSpPr>
        <p:sp>
          <p:nvSpPr>
            <p:cNvPr id="10" name="Freeform 10"/>
            <p:cNvSpPr/>
            <p:nvPr/>
          </p:nvSpPr>
          <p:spPr>
            <a:xfrm>
              <a:off x="0" y="0"/>
              <a:ext cx="53810" cy="730236"/>
            </a:xfrm>
            <a:custGeom>
              <a:avLst/>
              <a:gdLst/>
              <a:ahLst/>
              <a:cxnLst/>
              <a:rect l="l" t="t" r="r" b="b"/>
              <a:pathLst>
                <a:path w="53810" h="730236">
                  <a:moveTo>
                    <a:pt x="0" y="0"/>
                  </a:moveTo>
                  <a:lnTo>
                    <a:pt x="53810" y="0"/>
                  </a:lnTo>
                  <a:lnTo>
                    <a:pt x="53810" y="730236"/>
                  </a:lnTo>
                  <a:lnTo>
                    <a:pt x="0" y="730236"/>
                  </a:lnTo>
                  <a:close/>
                </a:path>
              </a:pathLst>
            </a:custGeom>
            <a:solidFill>
              <a:srgbClr val="794830"/>
            </a:solidFill>
          </p:spPr>
          <p:txBody>
            <a:bodyPr/>
            <a:lstStyle/>
            <a:p>
              <a:endParaRPr lang="en-US"/>
            </a:p>
          </p:txBody>
        </p:sp>
        <p:sp>
          <p:nvSpPr>
            <p:cNvPr id="11" name="TextBox 11"/>
            <p:cNvSpPr txBox="1"/>
            <p:nvPr/>
          </p:nvSpPr>
          <p:spPr>
            <a:xfrm>
              <a:off x="0" y="-38100"/>
              <a:ext cx="53810" cy="768336"/>
            </a:xfrm>
            <a:prstGeom prst="rect">
              <a:avLst/>
            </a:prstGeom>
          </p:spPr>
          <p:txBody>
            <a:bodyPr lIns="50800" tIns="50800" rIns="50800" bIns="50800" rtlCol="0" anchor="ctr"/>
            <a:lstStyle/>
            <a:p>
              <a:pPr algn="ctr">
                <a:lnSpc>
                  <a:spcPts val="2659"/>
                </a:lnSpc>
              </a:pPr>
              <a:endParaRPr/>
            </a:p>
          </p:txBody>
        </p:sp>
      </p:grpSp>
      <p:grpSp>
        <p:nvGrpSpPr>
          <p:cNvPr id="12" name="Group 12"/>
          <p:cNvGrpSpPr/>
          <p:nvPr/>
        </p:nvGrpSpPr>
        <p:grpSpPr>
          <a:xfrm>
            <a:off x="13410907" y="5915805"/>
            <a:ext cx="204309" cy="1709313"/>
            <a:chOff x="0" y="0"/>
            <a:chExt cx="53810" cy="450190"/>
          </a:xfrm>
        </p:grpSpPr>
        <p:sp>
          <p:nvSpPr>
            <p:cNvPr id="13" name="Freeform 13"/>
            <p:cNvSpPr/>
            <p:nvPr/>
          </p:nvSpPr>
          <p:spPr>
            <a:xfrm>
              <a:off x="0" y="0"/>
              <a:ext cx="53810" cy="450190"/>
            </a:xfrm>
            <a:custGeom>
              <a:avLst/>
              <a:gdLst/>
              <a:ahLst/>
              <a:cxnLst/>
              <a:rect l="l" t="t" r="r" b="b"/>
              <a:pathLst>
                <a:path w="53810" h="450190">
                  <a:moveTo>
                    <a:pt x="0" y="0"/>
                  </a:moveTo>
                  <a:lnTo>
                    <a:pt x="53810" y="0"/>
                  </a:lnTo>
                  <a:lnTo>
                    <a:pt x="53810" y="450190"/>
                  </a:lnTo>
                  <a:lnTo>
                    <a:pt x="0" y="450190"/>
                  </a:lnTo>
                  <a:close/>
                </a:path>
              </a:pathLst>
            </a:custGeom>
            <a:solidFill>
              <a:srgbClr val="794830"/>
            </a:solidFill>
          </p:spPr>
          <p:txBody>
            <a:bodyPr/>
            <a:lstStyle/>
            <a:p>
              <a:endParaRPr lang="en-US"/>
            </a:p>
          </p:txBody>
        </p:sp>
        <p:sp>
          <p:nvSpPr>
            <p:cNvPr id="14" name="TextBox 14"/>
            <p:cNvSpPr txBox="1"/>
            <p:nvPr/>
          </p:nvSpPr>
          <p:spPr>
            <a:xfrm>
              <a:off x="0" y="-38100"/>
              <a:ext cx="53810" cy="488290"/>
            </a:xfrm>
            <a:prstGeom prst="rect">
              <a:avLst/>
            </a:prstGeom>
          </p:spPr>
          <p:txBody>
            <a:bodyPr lIns="50800" tIns="50800" rIns="50800" bIns="50800" rtlCol="0" anchor="ctr"/>
            <a:lstStyle/>
            <a:p>
              <a:pPr algn="ctr">
                <a:lnSpc>
                  <a:spcPts val="2659"/>
                </a:lnSpc>
              </a:pPr>
              <a:endParaRPr/>
            </a:p>
          </p:txBody>
        </p:sp>
      </p:grpSp>
      <p:sp>
        <p:nvSpPr>
          <p:cNvPr id="15" name="TextBox 15"/>
          <p:cNvSpPr txBox="1"/>
          <p:nvPr/>
        </p:nvSpPr>
        <p:spPr>
          <a:xfrm>
            <a:off x="4965742" y="3803239"/>
            <a:ext cx="8326487" cy="1625693"/>
          </a:xfrm>
          <a:prstGeom prst="rect">
            <a:avLst/>
          </a:prstGeom>
        </p:spPr>
        <p:txBody>
          <a:bodyPr lIns="0" tIns="0" rIns="0" bIns="0" rtlCol="0" anchor="t">
            <a:spAutoFit/>
          </a:bodyPr>
          <a:lstStyle/>
          <a:p>
            <a:pPr algn="ctr">
              <a:lnSpc>
                <a:spcPts val="13294"/>
              </a:lnSpc>
            </a:pPr>
            <a:r>
              <a:rPr lang="en-US" sz="9496" spc="769">
                <a:solidFill>
                  <a:srgbClr val="000000"/>
                </a:solidFill>
                <a:latin typeface="Montserrat Classic Bold"/>
              </a:rPr>
              <a:t>THANK YOU</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8F5EC"/>
        </a:solidFill>
        <a:effectLst/>
      </p:bgPr>
    </p:bg>
    <p:spTree>
      <p:nvGrpSpPr>
        <p:cNvPr id="1" name=""/>
        <p:cNvGrpSpPr/>
        <p:nvPr/>
      </p:nvGrpSpPr>
      <p:grpSpPr>
        <a:xfrm>
          <a:off x="0" y="0"/>
          <a:ext cx="0" cy="0"/>
          <a:chOff x="0" y="0"/>
          <a:chExt cx="0" cy="0"/>
        </a:xfrm>
      </p:grpSpPr>
      <p:sp>
        <p:nvSpPr>
          <p:cNvPr id="2" name="TextBox 2"/>
          <p:cNvSpPr txBox="1"/>
          <p:nvPr/>
        </p:nvSpPr>
        <p:spPr>
          <a:xfrm>
            <a:off x="608525" y="1318049"/>
            <a:ext cx="17629121" cy="960755"/>
          </a:xfrm>
          <a:prstGeom prst="rect">
            <a:avLst/>
          </a:prstGeom>
        </p:spPr>
        <p:txBody>
          <a:bodyPr lIns="0" tIns="0" rIns="0" bIns="0" rtlCol="0" anchor="t">
            <a:spAutoFit/>
          </a:bodyPr>
          <a:lstStyle/>
          <a:p>
            <a:pPr>
              <a:lnSpc>
                <a:spcPts val="7209"/>
              </a:lnSpc>
            </a:pPr>
            <a:r>
              <a:rPr lang="en-US" sz="6999">
                <a:solidFill>
                  <a:srgbClr val="432014"/>
                </a:solidFill>
                <a:latin typeface="Open Sauce Semi-Bold"/>
              </a:rPr>
              <a:t>Reference list</a:t>
            </a:r>
          </a:p>
        </p:txBody>
      </p:sp>
      <p:sp>
        <p:nvSpPr>
          <p:cNvPr id="3" name="AutoShape 3"/>
          <p:cNvSpPr/>
          <p:nvPr/>
        </p:nvSpPr>
        <p:spPr>
          <a:xfrm>
            <a:off x="0" y="1047750"/>
            <a:ext cx="18367571" cy="0"/>
          </a:xfrm>
          <a:prstGeom prst="line">
            <a:avLst/>
          </a:prstGeom>
          <a:ln w="9525" cap="flat">
            <a:solidFill>
              <a:srgbClr val="000000"/>
            </a:solidFill>
            <a:prstDash val="solid"/>
            <a:headEnd type="none" w="sm" len="sm"/>
            <a:tailEnd type="none" w="sm" len="sm"/>
          </a:ln>
        </p:spPr>
        <p:txBody>
          <a:bodyPr/>
          <a:lstStyle/>
          <a:p>
            <a:endParaRPr lang="en-US"/>
          </a:p>
        </p:txBody>
      </p:sp>
      <p:sp>
        <p:nvSpPr>
          <p:cNvPr id="4" name="TextBox 4"/>
          <p:cNvSpPr txBox="1"/>
          <p:nvPr/>
        </p:nvSpPr>
        <p:spPr>
          <a:xfrm>
            <a:off x="608525" y="387863"/>
            <a:ext cx="4050108" cy="359850"/>
          </a:xfrm>
          <a:prstGeom prst="rect">
            <a:avLst/>
          </a:prstGeom>
        </p:spPr>
        <p:txBody>
          <a:bodyPr lIns="0" tIns="0" rIns="0" bIns="0" rtlCol="0" anchor="t">
            <a:spAutoFit/>
          </a:bodyPr>
          <a:lstStyle/>
          <a:p>
            <a:pPr>
              <a:lnSpc>
                <a:spcPts val="2847"/>
              </a:lnSpc>
            </a:pPr>
            <a:r>
              <a:rPr lang="en-US" sz="2373">
                <a:solidFill>
                  <a:srgbClr val="5E2D17"/>
                </a:solidFill>
                <a:latin typeface="Open Sauce Semi-Bold"/>
              </a:rPr>
              <a:t>LAVAZZA BUSINESS CASE</a:t>
            </a:r>
          </a:p>
        </p:txBody>
      </p:sp>
      <p:sp>
        <p:nvSpPr>
          <p:cNvPr id="5" name="TextBox 5"/>
          <p:cNvSpPr txBox="1"/>
          <p:nvPr/>
        </p:nvSpPr>
        <p:spPr>
          <a:xfrm>
            <a:off x="15140954" y="387863"/>
            <a:ext cx="2796417" cy="352425"/>
          </a:xfrm>
          <a:prstGeom prst="rect">
            <a:avLst/>
          </a:prstGeom>
        </p:spPr>
        <p:txBody>
          <a:bodyPr lIns="0" tIns="0" rIns="0" bIns="0" rtlCol="0" anchor="t">
            <a:spAutoFit/>
          </a:bodyPr>
          <a:lstStyle/>
          <a:p>
            <a:pPr algn="r">
              <a:lnSpc>
                <a:spcPts val="2847"/>
              </a:lnSpc>
            </a:pPr>
            <a:r>
              <a:rPr lang="en-US" sz="2373">
                <a:solidFill>
                  <a:srgbClr val="5E2D17"/>
                </a:solidFill>
                <a:latin typeface="Open Sauce Semi-Bold"/>
              </a:rPr>
              <a:t>TEAM 6  </a:t>
            </a:r>
          </a:p>
        </p:txBody>
      </p:sp>
      <p:sp>
        <p:nvSpPr>
          <p:cNvPr id="6" name="TextBox 6"/>
          <p:cNvSpPr txBox="1"/>
          <p:nvPr/>
        </p:nvSpPr>
        <p:spPr>
          <a:xfrm>
            <a:off x="667590" y="2815714"/>
            <a:ext cx="17831388" cy="5698170"/>
          </a:xfrm>
          <a:prstGeom prst="rect">
            <a:avLst/>
          </a:prstGeom>
        </p:spPr>
        <p:txBody>
          <a:bodyPr lIns="0" tIns="0" rIns="0" bIns="0" rtlCol="0" anchor="t">
            <a:spAutoFit/>
          </a:bodyPr>
          <a:lstStyle/>
          <a:p>
            <a:pPr>
              <a:lnSpc>
                <a:spcPts val="3027"/>
              </a:lnSpc>
            </a:pPr>
            <a:endParaRPr/>
          </a:p>
          <a:p>
            <a:pPr marL="466904" lvl="1" indent="-233452">
              <a:lnSpc>
                <a:spcPts val="3027"/>
              </a:lnSpc>
              <a:buFont typeface="Arial"/>
              <a:buChar char="•"/>
            </a:pPr>
            <a:r>
              <a:rPr lang="en-US" sz="2162">
                <a:solidFill>
                  <a:srgbClr val="000000"/>
                </a:solidFill>
                <a:latin typeface="Open Sauce"/>
              </a:rPr>
              <a:t>      BrandAaron Allen &amp; Associates. (2022, June 22). The Ultimate Guide to the Coffee Shop Industry. </a:t>
            </a:r>
          </a:p>
          <a:p>
            <a:pPr>
              <a:lnSpc>
                <a:spcPts val="3027"/>
              </a:lnSpc>
            </a:pPr>
            <a:r>
              <a:rPr lang="en-US" sz="2162">
                <a:solidFill>
                  <a:srgbClr val="000000"/>
                </a:solidFill>
                <a:latin typeface="Open Sauce"/>
              </a:rPr>
              <a:t>      </a:t>
            </a:r>
            <a:r>
              <a:rPr lang="en-US" sz="2162" u="sng">
                <a:solidFill>
                  <a:srgbClr val="5271FF"/>
                </a:solidFill>
                <a:latin typeface="Open Sauce"/>
                <a:hlinkClick r:id="rId2" tooltip="https://aaronallen.com/blog/coffee-shop-industry"/>
              </a:rPr>
              <a:t>https://aaronallen.com/blog/coffee-shop-industry</a:t>
            </a:r>
          </a:p>
          <a:p>
            <a:pPr>
              <a:lnSpc>
                <a:spcPts val="3027"/>
              </a:lnSpc>
            </a:pPr>
            <a:endParaRPr lang="en-US" sz="2162" u="sng">
              <a:solidFill>
                <a:srgbClr val="5271FF"/>
              </a:solidFill>
              <a:latin typeface="Open Sauce"/>
              <a:hlinkClick r:id="rId2" tooltip="https://aaronallen.com/blog/coffee-shop-industry"/>
            </a:endParaRPr>
          </a:p>
          <a:p>
            <a:pPr marL="466904" lvl="1" indent="-233452">
              <a:lnSpc>
                <a:spcPts val="3027"/>
              </a:lnSpc>
              <a:buFont typeface="Arial"/>
              <a:buChar char="•"/>
            </a:pPr>
            <a:r>
              <a:rPr lang="en-US" sz="2162">
                <a:solidFill>
                  <a:srgbClr val="000000"/>
                </a:solidFill>
                <a:latin typeface="Open Sauce"/>
              </a:rPr>
              <a:t>      Daily Coffee News Staff. (2023). Coffee Consumer Trends: Inside the NCA's Fall 2023 Report. </a:t>
            </a:r>
          </a:p>
          <a:p>
            <a:pPr>
              <a:lnSpc>
                <a:spcPts val="3027"/>
              </a:lnSpc>
            </a:pPr>
            <a:r>
              <a:rPr lang="en-US" sz="2162">
                <a:solidFill>
                  <a:srgbClr val="000000"/>
                </a:solidFill>
                <a:latin typeface="Open Sauce"/>
              </a:rPr>
              <a:t>      </a:t>
            </a:r>
            <a:r>
              <a:rPr lang="en-US" sz="2162" u="sng">
                <a:solidFill>
                  <a:srgbClr val="5271FF"/>
                </a:solidFill>
                <a:latin typeface="Open Sauce"/>
                <a:hlinkClick r:id="rId3" tooltip="https://dailycoffeenews.com/2023/09/19/coffee-consumer-trends-inside-the-ncas-fall-2023-report/#:~:text=Overall%20Consumption,coffee%20within%20the%20past%20day."/>
              </a:rPr>
              <a:t>https://dailycoffeenews.com/2023/09/19/coffee-consumer-trends-inside-the-ncas-fall-2023-report/#:~:text=Overall%20Consumption,coffee%20within%20the%20past%20day.</a:t>
            </a:r>
          </a:p>
          <a:p>
            <a:pPr>
              <a:lnSpc>
                <a:spcPts val="3027"/>
              </a:lnSpc>
            </a:pPr>
            <a:endParaRPr lang="en-US" sz="2162" u="sng">
              <a:solidFill>
                <a:srgbClr val="5271FF"/>
              </a:solidFill>
              <a:latin typeface="Open Sauce"/>
              <a:hlinkClick r:id="rId3" tooltip="https://dailycoffeenews.com/2023/09/19/coffee-consumer-trends-inside-the-ncas-fall-2023-report/#:~:text=Overall%20Consumption,coffee%20within%20the%20past%20day."/>
            </a:endParaRPr>
          </a:p>
          <a:p>
            <a:pPr marL="466904" lvl="1" indent="-233452">
              <a:lnSpc>
                <a:spcPts val="3027"/>
              </a:lnSpc>
              <a:buFont typeface="Arial"/>
              <a:buChar char="•"/>
            </a:pPr>
            <a:r>
              <a:rPr lang="en-US" sz="2162">
                <a:solidFill>
                  <a:srgbClr val="5271FF"/>
                </a:solidFill>
                <a:latin typeface="Open Sauce"/>
              </a:rPr>
              <a:t>      </a:t>
            </a:r>
            <a:r>
              <a:rPr lang="en-US" sz="2162">
                <a:solidFill>
                  <a:srgbClr val="000000"/>
                </a:solidFill>
                <a:latin typeface="Open Sauce"/>
              </a:rPr>
              <a:t>FarEye. (2023). What Is Transportation Cost?</a:t>
            </a:r>
          </a:p>
          <a:p>
            <a:pPr>
              <a:lnSpc>
                <a:spcPts val="3027"/>
              </a:lnSpc>
            </a:pPr>
            <a:r>
              <a:rPr lang="en-US" sz="2162">
                <a:solidFill>
                  <a:srgbClr val="000000"/>
                </a:solidFill>
                <a:latin typeface="Open Sauce"/>
              </a:rPr>
              <a:t>      </a:t>
            </a:r>
            <a:r>
              <a:rPr lang="en-US" sz="2162" u="sng">
                <a:solidFill>
                  <a:srgbClr val="5271FF"/>
                </a:solidFill>
                <a:latin typeface="Open Sauce"/>
                <a:hlinkClick r:id="rId4" tooltip="https://fareye.com/resources/blogs/what-is-transportation-cost"/>
              </a:rPr>
              <a:t>https://fareye.com/resources/blogs/what-is-transportation-cost</a:t>
            </a:r>
          </a:p>
          <a:p>
            <a:pPr>
              <a:lnSpc>
                <a:spcPts val="3027"/>
              </a:lnSpc>
            </a:pPr>
            <a:endParaRPr lang="en-US" sz="2162" u="sng">
              <a:solidFill>
                <a:srgbClr val="5271FF"/>
              </a:solidFill>
              <a:latin typeface="Open Sauce"/>
              <a:hlinkClick r:id="rId4" tooltip="https://fareye.com/resources/blogs/what-is-transportation-cost"/>
            </a:endParaRPr>
          </a:p>
          <a:p>
            <a:pPr>
              <a:lnSpc>
                <a:spcPts val="3027"/>
              </a:lnSpc>
            </a:pPr>
            <a:endParaRPr lang="en-US" sz="2162" u="sng">
              <a:solidFill>
                <a:srgbClr val="5271FF"/>
              </a:solidFill>
              <a:latin typeface="Open Sauce"/>
              <a:hlinkClick r:id="rId4" tooltip="https://fareye.com/resources/blogs/what-is-transportation-cost"/>
            </a:endParaRPr>
          </a:p>
          <a:p>
            <a:pPr>
              <a:lnSpc>
                <a:spcPts val="3027"/>
              </a:lnSpc>
            </a:pPr>
            <a:endParaRPr lang="en-US" sz="2162" u="sng">
              <a:solidFill>
                <a:srgbClr val="5271FF"/>
              </a:solidFill>
              <a:latin typeface="Open Sauce"/>
              <a:hlinkClick r:id="rId4" tooltip="https://fareye.com/resources/blogs/what-is-transportation-cost"/>
            </a:endParaRPr>
          </a:p>
          <a:p>
            <a:pPr>
              <a:lnSpc>
                <a:spcPts val="3027"/>
              </a:lnSpc>
            </a:pPr>
            <a:endParaRPr lang="en-US" sz="2162" u="sng">
              <a:solidFill>
                <a:srgbClr val="5271FF"/>
              </a:solidFill>
              <a:latin typeface="Open Sauce"/>
              <a:hlinkClick r:id="rId4" tooltip="https://fareye.com/resources/blogs/what-is-transportation-cost"/>
            </a:endParaRPr>
          </a:p>
          <a:p>
            <a:pPr>
              <a:lnSpc>
                <a:spcPts val="3027"/>
              </a:lnSpc>
            </a:pPr>
            <a:endParaRPr lang="en-US" sz="2162" u="sng">
              <a:solidFill>
                <a:srgbClr val="5271FF"/>
              </a:solidFill>
              <a:latin typeface="Open Sauce"/>
              <a:hlinkClick r:id="rId4" tooltip="https://fareye.com/resources/blogs/what-is-transportation-cost"/>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80000"/>
            </a:blip>
            <a:stretch>
              <a:fillRect l="-6675" r="-6675"/>
            </a:stretch>
          </a:blipFill>
        </p:spPr>
        <p:txBody>
          <a:bodyPr/>
          <a:lstStyle/>
          <a:p>
            <a:endParaRPr lang="en-US"/>
          </a:p>
        </p:txBody>
      </p:sp>
      <p:sp>
        <p:nvSpPr>
          <p:cNvPr id="3" name="Freeform 3"/>
          <p:cNvSpPr/>
          <p:nvPr/>
        </p:nvSpPr>
        <p:spPr>
          <a:xfrm>
            <a:off x="1201431" y="1138930"/>
            <a:ext cx="15885138" cy="8953855"/>
          </a:xfrm>
          <a:custGeom>
            <a:avLst/>
            <a:gdLst/>
            <a:ahLst/>
            <a:cxnLst/>
            <a:rect l="l" t="t" r="r" b="b"/>
            <a:pathLst>
              <a:path w="15885138" h="8953855">
                <a:moveTo>
                  <a:pt x="0" y="0"/>
                </a:moveTo>
                <a:lnTo>
                  <a:pt x="15885138" y="0"/>
                </a:lnTo>
                <a:lnTo>
                  <a:pt x="15885138" y="8953855"/>
                </a:lnTo>
                <a:lnTo>
                  <a:pt x="0" y="8953855"/>
                </a:lnTo>
                <a:lnTo>
                  <a:pt x="0" y="0"/>
                </a:lnTo>
                <a:close/>
              </a:path>
            </a:pathLst>
          </a:custGeom>
          <a:blipFill>
            <a:blip r:embed="rId3"/>
            <a:stretch>
              <a:fillRect/>
            </a:stretch>
          </a:blipFill>
        </p:spPr>
        <p:txBody>
          <a:bodyPr/>
          <a:lstStyle/>
          <a:p>
            <a:endParaRPr lang="en-US"/>
          </a:p>
        </p:txBody>
      </p:sp>
      <p:sp>
        <p:nvSpPr>
          <p:cNvPr id="4" name="TextBox 4"/>
          <p:cNvSpPr txBox="1"/>
          <p:nvPr/>
        </p:nvSpPr>
        <p:spPr>
          <a:xfrm>
            <a:off x="3507645" y="309953"/>
            <a:ext cx="17629121" cy="601980"/>
          </a:xfrm>
          <a:prstGeom prst="rect">
            <a:avLst/>
          </a:prstGeom>
        </p:spPr>
        <p:txBody>
          <a:bodyPr lIns="0" tIns="0" rIns="0" bIns="0" rtlCol="0" anchor="t">
            <a:spAutoFit/>
          </a:bodyPr>
          <a:lstStyle/>
          <a:p>
            <a:pPr>
              <a:lnSpc>
                <a:spcPts val="4635"/>
              </a:lnSpc>
            </a:pPr>
            <a:r>
              <a:rPr lang="en-US" sz="4500">
                <a:solidFill>
                  <a:srgbClr val="F8F5EC"/>
                </a:solidFill>
                <a:latin typeface="Open Sauce Semi-Bold"/>
              </a:rPr>
              <a:t>Appendix 1 - Mathematical Visualization</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80000"/>
            </a:blip>
            <a:stretch>
              <a:fillRect l="-6675" r="-6675"/>
            </a:stretch>
          </a:blipFill>
        </p:spPr>
        <p:txBody>
          <a:bodyPr/>
          <a:lstStyle/>
          <a:p>
            <a:endParaRPr lang="en-US"/>
          </a:p>
        </p:txBody>
      </p:sp>
      <p:sp>
        <p:nvSpPr>
          <p:cNvPr id="3" name="Freeform 3"/>
          <p:cNvSpPr/>
          <p:nvPr/>
        </p:nvSpPr>
        <p:spPr>
          <a:xfrm>
            <a:off x="857074" y="1303286"/>
            <a:ext cx="16573853" cy="8779805"/>
          </a:xfrm>
          <a:custGeom>
            <a:avLst/>
            <a:gdLst/>
            <a:ahLst/>
            <a:cxnLst/>
            <a:rect l="l" t="t" r="r" b="b"/>
            <a:pathLst>
              <a:path w="16573853" h="8779805">
                <a:moveTo>
                  <a:pt x="0" y="0"/>
                </a:moveTo>
                <a:lnTo>
                  <a:pt x="16573852" y="0"/>
                </a:lnTo>
                <a:lnTo>
                  <a:pt x="16573852" y="8779804"/>
                </a:lnTo>
                <a:lnTo>
                  <a:pt x="0" y="8779804"/>
                </a:lnTo>
                <a:lnTo>
                  <a:pt x="0" y="0"/>
                </a:lnTo>
                <a:close/>
              </a:path>
            </a:pathLst>
          </a:custGeom>
          <a:blipFill>
            <a:blip r:embed="rId3"/>
            <a:stretch>
              <a:fillRect/>
            </a:stretch>
          </a:blipFill>
        </p:spPr>
        <p:txBody>
          <a:bodyPr/>
          <a:lstStyle/>
          <a:p>
            <a:endParaRPr lang="en-US"/>
          </a:p>
        </p:txBody>
      </p:sp>
      <p:sp>
        <p:nvSpPr>
          <p:cNvPr id="4" name="TextBox 4"/>
          <p:cNvSpPr txBox="1"/>
          <p:nvPr/>
        </p:nvSpPr>
        <p:spPr>
          <a:xfrm>
            <a:off x="2584368" y="461521"/>
            <a:ext cx="17629121" cy="747395"/>
          </a:xfrm>
          <a:prstGeom prst="rect">
            <a:avLst/>
          </a:prstGeom>
        </p:spPr>
        <p:txBody>
          <a:bodyPr lIns="0" tIns="0" rIns="0" bIns="0" rtlCol="0" anchor="t">
            <a:spAutoFit/>
          </a:bodyPr>
          <a:lstStyle/>
          <a:p>
            <a:pPr>
              <a:lnSpc>
                <a:spcPts val="5664"/>
              </a:lnSpc>
            </a:pPr>
            <a:r>
              <a:rPr lang="en-US" sz="5499">
                <a:solidFill>
                  <a:srgbClr val="F8F5EC"/>
                </a:solidFill>
                <a:latin typeface="Open Sauce Semi-Bold"/>
              </a:rPr>
              <a:t>Appendix 2 - Mathematical Objective</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8F5EC"/>
        </a:solidFill>
        <a:effectLst/>
      </p:bgPr>
    </p:bg>
    <p:spTree>
      <p:nvGrpSpPr>
        <p:cNvPr id="1" name=""/>
        <p:cNvGrpSpPr/>
        <p:nvPr/>
      </p:nvGrpSpPr>
      <p:grpSpPr>
        <a:xfrm>
          <a:off x="0" y="0"/>
          <a:ext cx="0" cy="0"/>
          <a:chOff x="0" y="0"/>
          <a:chExt cx="0" cy="0"/>
        </a:xfrm>
      </p:grpSpPr>
      <p:sp>
        <p:nvSpPr>
          <p:cNvPr id="2" name="AutoShape 2"/>
          <p:cNvSpPr/>
          <p:nvPr/>
        </p:nvSpPr>
        <p:spPr>
          <a:xfrm>
            <a:off x="0" y="1047750"/>
            <a:ext cx="18367571" cy="0"/>
          </a:xfrm>
          <a:prstGeom prst="line">
            <a:avLst/>
          </a:prstGeom>
          <a:ln w="9525" cap="flat">
            <a:solidFill>
              <a:srgbClr val="000000"/>
            </a:solidFill>
            <a:prstDash val="solid"/>
            <a:headEnd type="none" w="sm" len="sm"/>
            <a:tailEnd type="none" w="sm" len="sm"/>
          </a:ln>
        </p:spPr>
        <p:txBody>
          <a:bodyPr/>
          <a:lstStyle/>
          <a:p>
            <a:endParaRPr lang="en-US"/>
          </a:p>
        </p:txBody>
      </p:sp>
      <p:sp>
        <p:nvSpPr>
          <p:cNvPr id="3" name="Freeform 3"/>
          <p:cNvSpPr/>
          <p:nvPr/>
        </p:nvSpPr>
        <p:spPr>
          <a:xfrm>
            <a:off x="17696087" y="1842158"/>
            <a:ext cx="1315167" cy="1501540"/>
          </a:xfrm>
          <a:custGeom>
            <a:avLst/>
            <a:gdLst/>
            <a:ahLst/>
            <a:cxnLst/>
            <a:rect l="l" t="t" r="r" b="b"/>
            <a:pathLst>
              <a:path w="1315167" h="1501540">
                <a:moveTo>
                  <a:pt x="0" y="0"/>
                </a:moveTo>
                <a:lnTo>
                  <a:pt x="1315167" y="0"/>
                </a:lnTo>
                <a:lnTo>
                  <a:pt x="1315167" y="1501540"/>
                </a:lnTo>
                <a:lnTo>
                  <a:pt x="0" y="1501540"/>
                </a:lnTo>
                <a:lnTo>
                  <a:pt x="0" y="0"/>
                </a:lnTo>
                <a:close/>
              </a:path>
            </a:pathLst>
          </a:custGeom>
          <a:blipFill>
            <a:blip r:embed="rId3"/>
            <a:stretch>
              <a:fillRect/>
            </a:stretch>
          </a:blipFill>
        </p:spPr>
        <p:txBody>
          <a:bodyPr/>
          <a:lstStyle/>
          <a:p>
            <a:endParaRPr lang="en-US"/>
          </a:p>
        </p:txBody>
      </p:sp>
      <p:graphicFrame>
        <p:nvGraphicFramePr>
          <p:cNvPr id="4" name="Table 4"/>
          <p:cNvGraphicFramePr>
            <a:graphicFrameLocks noGrp="1"/>
          </p:cNvGraphicFramePr>
          <p:nvPr/>
        </p:nvGraphicFramePr>
        <p:xfrm>
          <a:off x="608525" y="1347788"/>
          <a:ext cx="17430518" cy="8473993"/>
        </p:xfrm>
        <a:graphic>
          <a:graphicData uri="http://schemas.openxmlformats.org/drawingml/2006/table">
            <a:tbl>
              <a:tblPr/>
              <a:tblGrid>
                <a:gridCol w="3520945">
                  <a:extLst>
                    <a:ext uri="{9D8B030D-6E8A-4147-A177-3AD203B41FA5}">
                      <a16:colId xmlns:a16="http://schemas.microsoft.com/office/drawing/2014/main" val="20000"/>
                    </a:ext>
                  </a:extLst>
                </a:gridCol>
                <a:gridCol w="5350982">
                  <a:extLst>
                    <a:ext uri="{9D8B030D-6E8A-4147-A177-3AD203B41FA5}">
                      <a16:colId xmlns:a16="http://schemas.microsoft.com/office/drawing/2014/main" val="20001"/>
                    </a:ext>
                  </a:extLst>
                </a:gridCol>
                <a:gridCol w="8558590">
                  <a:extLst>
                    <a:ext uri="{9D8B030D-6E8A-4147-A177-3AD203B41FA5}">
                      <a16:colId xmlns:a16="http://schemas.microsoft.com/office/drawing/2014/main" val="20002"/>
                    </a:ext>
                  </a:extLst>
                </a:gridCol>
              </a:tblGrid>
              <a:tr h="601427">
                <a:tc>
                  <a:txBody>
                    <a:bodyPr/>
                    <a:lstStyle/>
                    <a:p>
                      <a:pPr algn="ctr">
                        <a:lnSpc>
                          <a:spcPts val="2379"/>
                        </a:lnSpc>
                        <a:defRPr/>
                      </a:pPr>
                      <a:r>
                        <a:rPr lang="en-US" sz="1699">
                          <a:solidFill>
                            <a:srgbClr val="000000"/>
                          </a:solidFill>
                          <a:latin typeface="Open Sauce Bold"/>
                        </a:rPr>
                        <a:t>Sheet Name</a:t>
                      </a:r>
                      <a:endParaRPr lang="en-US" sz="1100"/>
                    </a:p>
                  </a:txBody>
                  <a:tcPr marL="133350" marR="133350" marT="133350" marB="1333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379"/>
                        </a:lnSpc>
                        <a:defRPr/>
                      </a:pPr>
                      <a:r>
                        <a:rPr lang="en-US" sz="1699">
                          <a:solidFill>
                            <a:srgbClr val="000000"/>
                          </a:solidFill>
                          <a:latin typeface="Open Sauce Bold"/>
                        </a:rPr>
                        <a:t>Description of Sheet</a:t>
                      </a:r>
                      <a:endParaRPr lang="en-US" sz="1100"/>
                    </a:p>
                  </a:txBody>
                  <a:tcPr marL="133350" marR="133350" marT="133350" marB="1333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379"/>
                        </a:lnSpc>
                        <a:defRPr/>
                      </a:pPr>
                      <a:r>
                        <a:rPr lang="en-US" sz="1699">
                          <a:solidFill>
                            <a:srgbClr val="000000"/>
                          </a:solidFill>
                          <a:latin typeface="Open Sauce Bold"/>
                        </a:rPr>
                        <a:t>Rationality of Sheet</a:t>
                      </a:r>
                      <a:endParaRPr lang="en-US" sz="1100"/>
                    </a:p>
                  </a:txBody>
                  <a:tcPr marL="133350" marR="133350" marT="133350" marB="1333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984304">
                <a:tc>
                  <a:txBody>
                    <a:bodyPr/>
                    <a:lstStyle/>
                    <a:p>
                      <a:pPr algn="l">
                        <a:lnSpc>
                          <a:spcPts val="2099"/>
                        </a:lnSpc>
                        <a:defRPr/>
                      </a:pPr>
                      <a:endParaRPr lang="en-US" sz="1100"/>
                    </a:p>
                  </a:txBody>
                  <a:tcPr marL="133350" marR="133350" marT="133350" marB="1333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099"/>
                        </a:lnSpc>
                        <a:defRPr/>
                      </a:pPr>
                      <a:r>
                        <a:rPr lang="en-US" sz="1499">
                          <a:solidFill>
                            <a:srgbClr val="000000"/>
                          </a:solidFill>
                          <a:latin typeface="Open Sauce"/>
                        </a:rPr>
                        <a:t>Contains the original model with optimal results and summary results of each simulation</a:t>
                      </a:r>
                      <a:endParaRPr lang="en-US" sz="1100"/>
                    </a:p>
                  </a:txBody>
                  <a:tcPr marL="133350" marR="133350" marT="133350" marB="1333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099"/>
                        </a:lnSpc>
                        <a:defRPr/>
                      </a:pPr>
                      <a:r>
                        <a:rPr lang="en-US" sz="1499">
                          <a:solidFill>
                            <a:srgbClr val="000000"/>
                          </a:solidFill>
                          <a:latin typeface="Open Sauce"/>
                        </a:rPr>
                        <a:t>To be able to formulate in excel the model that we have formed</a:t>
                      </a:r>
                      <a:endParaRPr lang="en-US" sz="1100"/>
                    </a:p>
                  </a:txBody>
                  <a:tcPr marL="133350" marR="133350" marT="133350" marB="1333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091352">
                <a:tc>
                  <a:txBody>
                    <a:bodyPr/>
                    <a:lstStyle/>
                    <a:p>
                      <a:pPr algn="l">
                        <a:lnSpc>
                          <a:spcPts val="2099"/>
                        </a:lnSpc>
                        <a:defRPr/>
                      </a:pPr>
                      <a:endParaRPr lang="en-US" sz="1100"/>
                    </a:p>
                  </a:txBody>
                  <a:tcPr marL="133350" marR="133350" marT="133350" marB="1333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099"/>
                        </a:lnSpc>
                        <a:defRPr/>
                      </a:pPr>
                      <a:r>
                        <a:rPr lang="en-US" sz="1499">
                          <a:solidFill>
                            <a:srgbClr val="000000"/>
                          </a:solidFill>
                          <a:latin typeface="Open Sauce"/>
                        </a:rPr>
                        <a:t>Simulated scenario of having the original set-up where all deliveries are coming from central warehouse</a:t>
                      </a:r>
                      <a:endParaRPr lang="en-US" sz="1100"/>
                    </a:p>
                  </a:txBody>
                  <a:tcPr marL="133350" marR="133350" marT="133350" marB="1333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099"/>
                        </a:lnSpc>
                        <a:defRPr/>
                      </a:pPr>
                      <a:r>
                        <a:rPr lang="en-US" sz="1499">
                          <a:solidFill>
                            <a:srgbClr val="000000"/>
                          </a:solidFill>
                          <a:latin typeface="Open Sauce"/>
                        </a:rPr>
                        <a:t>To have a baseline of the current cost of distribution and be able to compare it with each satellite warehouse cost</a:t>
                      </a:r>
                      <a:endParaRPr lang="en-US" sz="1100"/>
                    </a:p>
                  </a:txBody>
                  <a:tcPr marL="133350" marR="133350" marT="133350" marB="1333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078750">
                <a:tc>
                  <a:txBody>
                    <a:bodyPr/>
                    <a:lstStyle/>
                    <a:p>
                      <a:pPr algn="l">
                        <a:lnSpc>
                          <a:spcPts val="2099"/>
                        </a:lnSpc>
                        <a:defRPr/>
                      </a:pPr>
                      <a:endParaRPr lang="en-US" sz="1100"/>
                    </a:p>
                  </a:txBody>
                  <a:tcPr marL="133350" marR="133350" marT="133350" marB="1333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099"/>
                        </a:lnSpc>
                        <a:defRPr/>
                      </a:pPr>
                      <a:r>
                        <a:rPr lang="en-US" sz="1499">
                          <a:solidFill>
                            <a:srgbClr val="000000"/>
                          </a:solidFill>
                          <a:latin typeface="Open Sauce"/>
                        </a:rPr>
                        <a:t>Model result if satellite warehouse 1 is activated while all others are not</a:t>
                      </a:r>
                      <a:endParaRPr lang="en-US" sz="1100"/>
                    </a:p>
                  </a:txBody>
                  <a:tcPr marL="133350" marR="133350" marT="133350" marB="1333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099"/>
                        </a:lnSpc>
                        <a:defRPr/>
                      </a:pPr>
                      <a:r>
                        <a:rPr lang="en-US" sz="1499">
                          <a:solidFill>
                            <a:srgbClr val="000000"/>
                          </a:solidFill>
                          <a:latin typeface="Open Sauce"/>
                        </a:rPr>
                        <a:t>Since there are constraints in excel, we tried removing the binary variables as decision variables and just put the value of satellite WH 1 as equal to 1 to see how the model will allocate the units between central warehouse vs satellite warehouse 1</a:t>
                      </a:r>
                      <a:endParaRPr lang="en-US" sz="1100"/>
                    </a:p>
                  </a:txBody>
                  <a:tcPr marL="133350" marR="133350" marT="133350" marB="1333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1091352">
                <a:tc>
                  <a:txBody>
                    <a:bodyPr/>
                    <a:lstStyle/>
                    <a:p>
                      <a:pPr algn="l">
                        <a:lnSpc>
                          <a:spcPts val="2099"/>
                        </a:lnSpc>
                        <a:defRPr/>
                      </a:pPr>
                      <a:endParaRPr lang="en-US" sz="1100"/>
                    </a:p>
                  </a:txBody>
                  <a:tcPr marL="133350" marR="133350" marT="133350" marB="1333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099"/>
                        </a:lnSpc>
                        <a:defRPr/>
                      </a:pPr>
                      <a:r>
                        <a:rPr lang="en-US" sz="1499">
                          <a:solidFill>
                            <a:srgbClr val="000000"/>
                          </a:solidFill>
                          <a:latin typeface="Open Sauce"/>
                        </a:rPr>
                        <a:t>Model result if satellite warehouse 2 is activated while all others are not</a:t>
                      </a:r>
                      <a:endParaRPr lang="en-US" sz="1100"/>
                    </a:p>
                  </a:txBody>
                  <a:tcPr marL="133350" marR="133350" marT="133350" marB="1333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099"/>
                        </a:lnSpc>
                        <a:defRPr/>
                      </a:pPr>
                      <a:r>
                        <a:rPr lang="en-US" sz="1499">
                          <a:solidFill>
                            <a:srgbClr val="000000"/>
                          </a:solidFill>
                          <a:latin typeface="Open Sauce"/>
                        </a:rPr>
                        <a:t>Similar to CW &amp; SW1 sheet but activating satellite warehouse 2 instead. As we saw in the summary and would see based on the results of each satellite warehouse scenario, this model has the lowest cost and therefore, the optimal solution</a:t>
                      </a:r>
                      <a:endParaRPr lang="en-US" sz="1100"/>
                    </a:p>
                  </a:txBody>
                  <a:tcPr marL="133350" marR="133350" marT="133350" marB="1333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820996">
                <a:tc>
                  <a:txBody>
                    <a:bodyPr/>
                    <a:lstStyle/>
                    <a:p>
                      <a:pPr algn="l">
                        <a:lnSpc>
                          <a:spcPts val="2099"/>
                        </a:lnSpc>
                        <a:defRPr/>
                      </a:pPr>
                      <a:endParaRPr lang="en-US" sz="1100"/>
                    </a:p>
                  </a:txBody>
                  <a:tcPr marL="133350" marR="133350" marT="133350" marB="1333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099"/>
                        </a:lnSpc>
                        <a:defRPr/>
                      </a:pPr>
                      <a:r>
                        <a:rPr lang="en-US" sz="1499">
                          <a:solidFill>
                            <a:srgbClr val="000000"/>
                          </a:solidFill>
                          <a:latin typeface="Open Sauce"/>
                        </a:rPr>
                        <a:t>Sensitivity report of satellite warehouse 2 simulation</a:t>
                      </a:r>
                      <a:endParaRPr lang="en-US" sz="1100"/>
                    </a:p>
                  </a:txBody>
                  <a:tcPr marL="133350" marR="133350" marT="133350" marB="1333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099"/>
                        </a:lnSpc>
                        <a:defRPr/>
                      </a:pPr>
                      <a:r>
                        <a:rPr lang="en-US" sz="1499">
                          <a:solidFill>
                            <a:srgbClr val="000000"/>
                          </a:solidFill>
                          <a:latin typeface="Open Sauce"/>
                        </a:rPr>
                        <a:t>This sheet contains our basis in checking out the different scenarios that would shift our optimal solution from satellite 2 to the next lowest cost which is satellite warehouse 4</a:t>
                      </a:r>
                      <a:endParaRPr lang="en-US" sz="1100"/>
                    </a:p>
                  </a:txBody>
                  <a:tcPr marL="133350" marR="133350" marT="133350" marB="1333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1808720">
                <a:tc>
                  <a:txBody>
                    <a:bodyPr/>
                    <a:lstStyle/>
                    <a:p>
                      <a:pPr algn="l">
                        <a:lnSpc>
                          <a:spcPts val="2099"/>
                        </a:lnSpc>
                        <a:defRPr/>
                      </a:pPr>
                      <a:endParaRPr lang="en-US" sz="1100"/>
                    </a:p>
                  </a:txBody>
                  <a:tcPr marL="133350" marR="133350" marT="133350" marB="1333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099"/>
                        </a:lnSpc>
                        <a:defRPr/>
                      </a:pPr>
                      <a:r>
                        <a:rPr lang="en-US" sz="1499">
                          <a:solidFill>
                            <a:srgbClr val="000000"/>
                          </a:solidFill>
                          <a:latin typeface="Open Sauce Bold"/>
                        </a:rPr>
                        <a:t>Scenario</a:t>
                      </a:r>
                      <a:r>
                        <a:rPr lang="en-US" sz="1499">
                          <a:solidFill>
                            <a:srgbClr val="000000"/>
                          </a:solidFill>
                          <a:latin typeface="Open Sauce"/>
                        </a:rPr>
                        <a:t> </a:t>
                      </a:r>
                      <a:r>
                        <a:rPr lang="en-US" sz="1499">
                          <a:solidFill>
                            <a:srgbClr val="000000"/>
                          </a:solidFill>
                          <a:latin typeface="Open Sauce Bold"/>
                        </a:rPr>
                        <a:t>Planning</a:t>
                      </a:r>
                      <a:r>
                        <a:rPr lang="en-US" sz="1499">
                          <a:solidFill>
                            <a:srgbClr val="000000"/>
                          </a:solidFill>
                          <a:latin typeface="Open Sauce"/>
                        </a:rPr>
                        <a:t> </a:t>
                      </a:r>
                      <a:endParaRPr lang="en-US" sz="1100"/>
                    </a:p>
                    <a:p>
                      <a:pPr>
                        <a:lnSpc>
                          <a:spcPts val="2099"/>
                        </a:lnSpc>
                      </a:pPr>
                      <a:r>
                        <a:rPr lang="en-US" sz="1499">
                          <a:solidFill>
                            <a:srgbClr val="000000"/>
                          </a:solidFill>
                          <a:latin typeface="Open Sauce"/>
                        </a:rPr>
                        <a:t>a. Increasing the demand of customer 4</a:t>
                      </a:r>
                    </a:p>
                    <a:p>
                      <a:pPr>
                        <a:lnSpc>
                          <a:spcPts val="2099"/>
                        </a:lnSpc>
                      </a:pPr>
                      <a:r>
                        <a:rPr lang="en-US" sz="1499">
                          <a:solidFill>
                            <a:srgbClr val="000000"/>
                          </a:solidFill>
                          <a:latin typeface="Open Sauce"/>
                        </a:rPr>
                        <a:t>b. Increasing the handling costs </a:t>
                      </a:r>
                    </a:p>
                    <a:p>
                      <a:pPr>
                        <a:lnSpc>
                          <a:spcPts val="2099"/>
                        </a:lnSpc>
                      </a:pPr>
                      <a:r>
                        <a:rPr lang="en-US" sz="1499">
                          <a:solidFill>
                            <a:srgbClr val="000000"/>
                          </a:solidFill>
                          <a:latin typeface="Open Sauce"/>
                        </a:rPr>
                        <a:t>c. Increasing the LTL costs </a:t>
                      </a:r>
                    </a:p>
                    <a:p>
                      <a:pPr>
                        <a:lnSpc>
                          <a:spcPts val="2099"/>
                        </a:lnSpc>
                      </a:pPr>
                      <a:endParaRPr lang="en-US" sz="1499">
                        <a:solidFill>
                          <a:srgbClr val="000000"/>
                        </a:solidFill>
                        <a:latin typeface="Open Sauce"/>
                      </a:endParaRPr>
                    </a:p>
                  </a:txBody>
                  <a:tcPr marL="133350" marR="133350" marT="133350" marB="1333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099"/>
                        </a:lnSpc>
                        <a:defRPr/>
                      </a:pPr>
                      <a:r>
                        <a:rPr lang="en-US" sz="1499">
                          <a:solidFill>
                            <a:srgbClr val="000000"/>
                          </a:solidFill>
                          <a:latin typeface="Open Sauce"/>
                        </a:rPr>
                        <a:t>Through scenario planning, we were able to observe what effects will increasing the demand, handling costs, and LTL costs have on the model. And it was found that, Satellite Warehouse 4 became more cost effective over SW2 at a certain point.</a:t>
                      </a:r>
                      <a:endParaRPr lang="en-US" sz="1100"/>
                    </a:p>
                  </a:txBody>
                  <a:tcPr marL="133350" marR="133350" marT="133350" marB="1333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997093">
                <a:tc>
                  <a:txBody>
                    <a:bodyPr/>
                    <a:lstStyle/>
                    <a:p>
                      <a:pPr algn="l">
                        <a:lnSpc>
                          <a:spcPts val="2099"/>
                        </a:lnSpc>
                        <a:defRPr/>
                      </a:pPr>
                      <a:endParaRPr lang="en-US" sz="1100"/>
                    </a:p>
                  </a:txBody>
                  <a:tcPr marL="133350" marR="133350" marT="133350" marB="1333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gridSpan="2">
                  <a:txBody>
                    <a:bodyPr/>
                    <a:lstStyle/>
                    <a:p>
                      <a:pPr algn="l">
                        <a:lnSpc>
                          <a:spcPts val="2099"/>
                        </a:lnSpc>
                        <a:defRPr/>
                      </a:pPr>
                      <a:r>
                        <a:rPr lang="en-US" sz="1499">
                          <a:solidFill>
                            <a:srgbClr val="000000"/>
                          </a:solidFill>
                          <a:latin typeface="Open Sauce"/>
                        </a:rPr>
                        <a:t>Model result if satellite warehouse 3 to 6 is activated while all others are not. Each satelite warehouse have separate sheets</a:t>
                      </a:r>
                      <a:endParaRPr lang="en-US" sz="1100"/>
                    </a:p>
                  </a:txBody>
                  <a:tcPr marL="133350" marR="133350" marT="133350" marB="1333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hMerge="1">
                  <a:txBody>
                    <a:bodyPr/>
                    <a:lstStyle/>
                    <a:p>
                      <a:pPr algn="l">
                        <a:lnSpc>
                          <a:spcPts val="2099"/>
                        </a:lnSpc>
                        <a:defRPr/>
                      </a:pPr>
                      <a:r>
                        <a:rPr lang="en-US" sz="1499">
                          <a:solidFill>
                            <a:srgbClr val="000000"/>
                          </a:solidFill>
                          <a:latin typeface="Open Sauce"/>
                        </a:rPr>
                        <a:t>Model result if satellite warehouse 3 to 6 is activated while all others are not. Each satelite warehouse have separate sheets</a:t>
                      </a:r>
                      <a:endParaRPr lang="en-US" sz="1100"/>
                    </a:p>
                  </a:txBody>
                  <a:tcPr marL="133350" marR="133350" marT="133350" marB="1333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bl>
          </a:graphicData>
        </a:graphic>
      </p:graphicFrame>
      <p:sp>
        <p:nvSpPr>
          <p:cNvPr id="5" name="Freeform 5"/>
          <p:cNvSpPr/>
          <p:nvPr/>
        </p:nvSpPr>
        <p:spPr>
          <a:xfrm>
            <a:off x="1307081" y="2151497"/>
            <a:ext cx="2426096" cy="441431"/>
          </a:xfrm>
          <a:custGeom>
            <a:avLst/>
            <a:gdLst/>
            <a:ahLst/>
            <a:cxnLst/>
            <a:rect l="l" t="t" r="r" b="b"/>
            <a:pathLst>
              <a:path w="2426096" h="441431">
                <a:moveTo>
                  <a:pt x="0" y="0"/>
                </a:moveTo>
                <a:lnTo>
                  <a:pt x="2426097" y="0"/>
                </a:lnTo>
                <a:lnTo>
                  <a:pt x="2426097" y="441431"/>
                </a:lnTo>
                <a:lnTo>
                  <a:pt x="0" y="441431"/>
                </a:lnTo>
                <a:lnTo>
                  <a:pt x="0" y="0"/>
                </a:lnTo>
                <a:close/>
              </a:path>
            </a:pathLst>
          </a:custGeom>
          <a:blipFill>
            <a:blip r:embed="rId4"/>
            <a:stretch>
              <a:fillRect l="-10271" r="-10271"/>
            </a:stretch>
          </a:blipFill>
        </p:spPr>
        <p:txBody>
          <a:bodyPr/>
          <a:lstStyle/>
          <a:p>
            <a:endParaRPr lang="en-US"/>
          </a:p>
        </p:txBody>
      </p:sp>
      <p:sp>
        <p:nvSpPr>
          <p:cNvPr id="6" name="Freeform 6"/>
          <p:cNvSpPr/>
          <p:nvPr/>
        </p:nvSpPr>
        <p:spPr>
          <a:xfrm>
            <a:off x="1204472" y="3343698"/>
            <a:ext cx="2528706" cy="429403"/>
          </a:xfrm>
          <a:custGeom>
            <a:avLst/>
            <a:gdLst/>
            <a:ahLst/>
            <a:cxnLst/>
            <a:rect l="l" t="t" r="r" b="b"/>
            <a:pathLst>
              <a:path w="2528706" h="429403">
                <a:moveTo>
                  <a:pt x="0" y="0"/>
                </a:moveTo>
                <a:lnTo>
                  <a:pt x="2528706" y="0"/>
                </a:lnTo>
                <a:lnTo>
                  <a:pt x="2528706" y="429403"/>
                </a:lnTo>
                <a:lnTo>
                  <a:pt x="0" y="429403"/>
                </a:lnTo>
                <a:lnTo>
                  <a:pt x="0" y="0"/>
                </a:lnTo>
                <a:close/>
              </a:path>
            </a:pathLst>
          </a:custGeom>
          <a:blipFill>
            <a:blip r:embed="rId5"/>
            <a:stretch>
              <a:fillRect/>
            </a:stretch>
          </a:blipFill>
        </p:spPr>
        <p:txBody>
          <a:bodyPr/>
          <a:lstStyle/>
          <a:p>
            <a:endParaRPr lang="en-US"/>
          </a:p>
        </p:txBody>
      </p:sp>
      <p:sp>
        <p:nvSpPr>
          <p:cNvPr id="7" name="Freeform 7"/>
          <p:cNvSpPr/>
          <p:nvPr/>
        </p:nvSpPr>
        <p:spPr>
          <a:xfrm>
            <a:off x="1577024" y="4298975"/>
            <a:ext cx="1886211" cy="471421"/>
          </a:xfrm>
          <a:custGeom>
            <a:avLst/>
            <a:gdLst/>
            <a:ahLst/>
            <a:cxnLst/>
            <a:rect l="l" t="t" r="r" b="b"/>
            <a:pathLst>
              <a:path w="1886211" h="471421">
                <a:moveTo>
                  <a:pt x="0" y="0"/>
                </a:moveTo>
                <a:lnTo>
                  <a:pt x="1886211" y="0"/>
                </a:lnTo>
                <a:lnTo>
                  <a:pt x="1886211" y="471421"/>
                </a:lnTo>
                <a:lnTo>
                  <a:pt x="0" y="471421"/>
                </a:lnTo>
                <a:lnTo>
                  <a:pt x="0" y="0"/>
                </a:lnTo>
                <a:close/>
              </a:path>
            </a:pathLst>
          </a:custGeom>
          <a:blipFill>
            <a:blip r:embed="rId6"/>
            <a:stretch>
              <a:fillRect l="-6563" r="-6563"/>
            </a:stretch>
          </a:blipFill>
        </p:spPr>
        <p:txBody>
          <a:bodyPr/>
          <a:lstStyle/>
          <a:p>
            <a:endParaRPr lang="en-US"/>
          </a:p>
        </p:txBody>
      </p:sp>
      <p:sp>
        <p:nvSpPr>
          <p:cNvPr id="8" name="Freeform 8"/>
          <p:cNvSpPr/>
          <p:nvPr/>
        </p:nvSpPr>
        <p:spPr>
          <a:xfrm>
            <a:off x="821764" y="5391229"/>
            <a:ext cx="3163778" cy="358746"/>
          </a:xfrm>
          <a:custGeom>
            <a:avLst/>
            <a:gdLst/>
            <a:ahLst/>
            <a:cxnLst/>
            <a:rect l="l" t="t" r="r" b="b"/>
            <a:pathLst>
              <a:path w="3163778" h="358746">
                <a:moveTo>
                  <a:pt x="0" y="0"/>
                </a:moveTo>
                <a:lnTo>
                  <a:pt x="3163777" y="0"/>
                </a:lnTo>
                <a:lnTo>
                  <a:pt x="3163777" y="358746"/>
                </a:lnTo>
                <a:lnTo>
                  <a:pt x="0" y="358746"/>
                </a:lnTo>
                <a:lnTo>
                  <a:pt x="0" y="0"/>
                </a:lnTo>
                <a:close/>
              </a:path>
            </a:pathLst>
          </a:custGeom>
          <a:blipFill>
            <a:blip r:embed="rId7"/>
            <a:stretch>
              <a:fillRect l="-8957" r="-7417"/>
            </a:stretch>
          </a:blipFill>
        </p:spPr>
        <p:txBody>
          <a:bodyPr/>
          <a:lstStyle/>
          <a:p>
            <a:endParaRPr lang="en-US"/>
          </a:p>
        </p:txBody>
      </p:sp>
      <p:sp>
        <p:nvSpPr>
          <p:cNvPr id="9" name="Freeform 9"/>
          <p:cNvSpPr/>
          <p:nvPr/>
        </p:nvSpPr>
        <p:spPr>
          <a:xfrm>
            <a:off x="821764" y="6302733"/>
            <a:ext cx="3125639" cy="355612"/>
          </a:xfrm>
          <a:custGeom>
            <a:avLst/>
            <a:gdLst/>
            <a:ahLst/>
            <a:cxnLst/>
            <a:rect l="l" t="t" r="r" b="b"/>
            <a:pathLst>
              <a:path w="3125639" h="355612">
                <a:moveTo>
                  <a:pt x="0" y="0"/>
                </a:moveTo>
                <a:lnTo>
                  <a:pt x="3125639" y="0"/>
                </a:lnTo>
                <a:lnTo>
                  <a:pt x="3125639" y="355611"/>
                </a:lnTo>
                <a:lnTo>
                  <a:pt x="0" y="355611"/>
                </a:lnTo>
                <a:lnTo>
                  <a:pt x="0" y="0"/>
                </a:lnTo>
                <a:close/>
              </a:path>
            </a:pathLst>
          </a:custGeom>
          <a:blipFill>
            <a:blip r:embed="rId8"/>
            <a:stretch>
              <a:fillRect/>
            </a:stretch>
          </a:blipFill>
        </p:spPr>
        <p:txBody>
          <a:bodyPr/>
          <a:lstStyle/>
          <a:p>
            <a:endParaRPr lang="en-US"/>
          </a:p>
        </p:txBody>
      </p:sp>
      <p:sp>
        <p:nvSpPr>
          <p:cNvPr id="10" name="Freeform 10"/>
          <p:cNvSpPr/>
          <p:nvPr/>
        </p:nvSpPr>
        <p:spPr>
          <a:xfrm>
            <a:off x="831289" y="8896460"/>
            <a:ext cx="3125639" cy="386504"/>
          </a:xfrm>
          <a:custGeom>
            <a:avLst/>
            <a:gdLst/>
            <a:ahLst/>
            <a:cxnLst/>
            <a:rect l="l" t="t" r="r" b="b"/>
            <a:pathLst>
              <a:path w="3125639" h="386504">
                <a:moveTo>
                  <a:pt x="0" y="0"/>
                </a:moveTo>
                <a:lnTo>
                  <a:pt x="3125639" y="0"/>
                </a:lnTo>
                <a:lnTo>
                  <a:pt x="3125639" y="386504"/>
                </a:lnTo>
                <a:lnTo>
                  <a:pt x="0" y="386504"/>
                </a:lnTo>
                <a:lnTo>
                  <a:pt x="0" y="0"/>
                </a:lnTo>
                <a:close/>
              </a:path>
            </a:pathLst>
          </a:custGeom>
          <a:blipFill>
            <a:blip r:embed="rId9"/>
            <a:stretch>
              <a:fillRect/>
            </a:stretch>
          </a:blipFill>
        </p:spPr>
        <p:txBody>
          <a:bodyPr/>
          <a:lstStyle/>
          <a:p>
            <a:endParaRPr lang="en-US"/>
          </a:p>
        </p:txBody>
      </p:sp>
      <p:sp>
        <p:nvSpPr>
          <p:cNvPr id="11" name="Freeform 11"/>
          <p:cNvSpPr/>
          <p:nvPr/>
        </p:nvSpPr>
        <p:spPr>
          <a:xfrm>
            <a:off x="802695" y="9309491"/>
            <a:ext cx="3163778" cy="391220"/>
          </a:xfrm>
          <a:custGeom>
            <a:avLst/>
            <a:gdLst/>
            <a:ahLst/>
            <a:cxnLst/>
            <a:rect l="l" t="t" r="r" b="b"/>
            <a:pathLst>
              <a:path w="3163778" h="391220">
                <a:moveTo>
                  <a:pt x="0" y="0"/>
                </a:moveTo>
                <a:lnTo>
                  <a:pt x="3163777" y="0"/>
                </a:lnTo>
                <a:lnTo>
                  <a:pt x="3163777" y="391219"/>
                </a:lnTo>
                <a:lnTo>
                  <a:pt x="0" y="391219"/>
                </a:lnTo>
                <a:lnTo>
                  <a:pt x="0" y="0"/>
                </a:lnTo>
                <a:close/>
              </a:path>
            </a:pathLst>
          </a:custGeom>
          <a:blipFill>
            <a:blip r:embed="rId10"/>
            <a:stretch>
              <a:fillRect/>
            </a:stretch>
          </a:blipFill>
        </p:spPr>
        <p:txBody>
          <a:bodyPr/>
          <a:lstStyle/>
          <a:p>
            <a:endParaRPr lang="en-US"/>
          </a:p>
        </p:txBody>
      </p:sp>
      <p:sp>
        <p:nvSpPr>
          <p:cNvPr id="12" name="Freeform 12"/>
          <p:cNvSpPr/>
          <p:nvPr/>
        </p:nvSpPr>
        <p:spPr>
          <a:xfrm>
            <a:off x="821764" y="7106312"/>
            <a:ext cx="3105583" cy="450310"/>
          </a:xfrm>
          <a:custGeom>
            <a:avLst/>
            <a:gdLst/>
            <a:ahLst/>
            <a:cxnLst/>
            <a:rect l="l" t="t" r="r" b="b"/>
            <a:pathLst>
              <a:path w="3105583" h="450310">
                <a:moveTo>
                  <a:pt x="0" y="0"/>
                </a:moveTo>
                <a:lnTo>
                  <a:pt x="3105583" y="0"/>
                </a:lnTo>
                <a:lnTo>
                  <a:pt x="3105583" y="450310"/>
                </a:lnTo>
                <a:lnTo>
                  <a:pt x="0" y="450310"/>
                </a:lnTo>
                <a:lnTo>
                  <a:pt x="0" y="0"/>
                </a:lnTo>
                <a:close/>
              </a:path>
            </a:pathLst>
          </a:custGeom>
          <a:blipFill>
            <a:blip r:embed="rId11"/>
            <a:stretch>
              <a:fillRect/>
            </a:stretch>
          </a:blipFill>
        </p:spPr>
        <p:txBody>
          <a:bodyPr/>
          <a:lstStyle/>
          <a:p>
            <a:endParaRPr lang="en-US"/>
          </a:p>
        </p:txBody>
      </p:sp>
      <p:sp>
        <p:nvSpPr>
          <p:cNvPr id="13" name="Freeform 13"/>
          <p:cNvSpPr/>
          <p:nvPr/>
        </p:nvSpPr>
        <p:spPr>
          <a:xfrm>
            <a:off x="938411" y="7600910"/>
            <a:ext cx="2930483" cy="485623"/>
          </a:xfrm>
          <a:custGeom>
            <a:avLst/>
            <a:gdLst/>
            <a:ahLst/>
            <a:cxnLst/>
            <a:rect l="l" t="t" r="r" b="b"/>
            <a:pathLst>
              <a:path w="2930483" h="485623">
                <a:moveTo>
                  <a:pt x="0" y="0"/>
                </a:moveTo>
                <a:lnTo>
                  <a:pt x="2930483" y="0"/>
                </a:lnTo>
                <a:lnTo>
                  <a:pt x="2930483" y="485623"/>
                </a:lnTo>
                <a:lnTo>
                  <a:pt x="0" y="485623"/>
                </a:lnTo>
                <a:lnTo>
                  <a:pt x="0" y="0"/>
                </a:lnTo>
                <a:close/>
              </a:path>
            </a:pathLst>
          </a:custGeom>
          <a:blipFill>
            <a:blip r:embed="rId12"/>
            <a:stretch>
              <a:fillRect/>
            </a:stretch>
          </a:blipFill>
        </p:spPr>
        <p:txBody>
          <a:bodyPr/>
          <a:lstStyle/>
          <a:p>
            <a:endParaRPr lang="en-US"/>
          </a:p>
        </p:txBody>
      </p:sp>
      <p:sp>
        <p:nvSpPr>
          <p:cNvPr id="14" name="Freeform 14"/>
          <p:cNvSpPr/>
          <p:nvPr/>
        </p:nvSpPr>
        <p:spPr>
          <a:xfrm>
            <a:off x="1307081" y="8115108"/>
            <a:ext cx="2090196" cy="556107"/>
          </a:xfrm>
          <a:custGeom>
            <a:avLst/>
            <a:gdLst/>
            <a:ahLst/>
            <a:cxnLst/>
            <a:rect l="l" t="t" r="r" b="b"/>
            <a:pathLst>
              <a:path w="2090196" h="556107">
                <a:moveTo>
                  <a:pt x="0" y="0"/>
                </a:moveTo>
                <a:lnTo>
                  <a:pt x="2090196" y="0"/>
                </a:lnTo>
                <a:lnTo>
                  <a:pt x="2090196" y="556107"/>
                </a:lnTo>
                <a:lnTo>
                  <a:pt x="0" y="556107"/>
                </a:lnTo>
                <a:lnTo>
                  <a:pt x="0" y="0"/>
                </a:lnTo>
                <a:close/>
              </a:path>
            </a:pathLst>
          </a:custGeom>
          <a:blipFill>
            <a:blip r:embed="rId13"/>
            <a:stretch>
              <a:fillRect/>
            </a:stretch>
          </a:blipFill>
        </p:spPr>
        <p:txBody>
          <a:bodyPr/>
          <a:lstStyle/>
          <a:p>
            <a:endParaRPr lang="en-US"/>
          </a:p>
        </p:txBody>
      </p:sp>
      <p:sp>
        <p:nvSpPr>
          <p:cNvPr id="15" name="TextBox 15"/>
          <p:cNvSpPr txBox="1"/>
          <p:nvPr/>
        </p:nvSpPr>
        <p:spPr>
          <a:xfrm>
            <a:off x="608525" y="387863"/>
            <a:ext cx="4050108" cy="359816"/>
          </a:xfrm>
          <a:prstGeom prst="rect">
            <a:avLst/>
          </a:prstGeom>
        </p:spPr>
        <p:txBody>
          <a:bodyPr lIns="0" tIns="0" rIns="0" bIns="0" rtlCol="0" anchor="t">
            <a:spAutoFit/>
          </a:bodyPr>
          <a:lstStyle/>
          <a:p>
            <a:pPr>
              <a:lnSpc>
                <a:spcPts val="2847"/>
              </a:lnSpc>
            </a:pPr>
            <a:r>
              <a:rPr lang="en-US" sz="2373">
                <a:solidFill>
                  <a:srgbClr val="5E2D17"/>
                </a:solidFill>
                <a:latin typeface="Open Sauce Semi-Bold"/>
              </a:rPr>
              <a:t>Appendix 3</a:t>
            </a:r>
          </a:p>
        </p:txBody>
      </p:sp>
      <p:sp>
        <p:nvSpPr>
          <p:cNvPr id="16" name="TextBox 16"/>
          <p:cNvSpPr txBox="1"/>
          <p:nvPr/>
        </p:nvSpPr>
        <p:spPr>
          <a:xfrm>
            <a:off x="8050517" y="387863"/>
            <a:ext cx="9786624" cy="352425"/>
          </a:xfrm>
          <a:prstGeom prst="rect">
            <a:avLst/>
          </a:prstGeom>
        </p:spPr>
        <p:txBody>
          <a:bodyPr lIns="0" tIns="0" rIns="0" bIns="0" rtlCol="0" anchor="t">
            <a:spAutoFit/>
          </a:bodyPr>
          <a:lstStyle/>
          <a:p>
            <a:pPr algn="r">
              <a:lnSpc>
                <a:spcPts val="2847"/>
              </a:lnSpc>
            </a:pPr>
            <a:r>
              <a:rPr lang="en-US" sz="2373">
                <a:solidFill>
                  <a:srgbClr val="5E2D17"/>
                </a:solidFill>
                <a:latin typeface="Open Sauce Bold"/>
              </a:rPr>
              <a:t>Guide on how to read the excel: Sheet Names and Descriptions </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8F5EC"/>
        </a:solidFill>
        <a:effectLst/>
      </p:bgPr>
    </p:bg>
    <p:spTree>
      <p:nvGrpSpPr>
        <p:cNvPr id="1" name=""/>
        <p:cNvGrpSpPr/>
        <p:nvPr/>
      </p:nvGrpSpPr>
      <p:grpSpPr>
        <a:xfrm>
          <a:off x="0" y="0"/>
          <a:ext cx="0" cy="0"/>
          <a:chOff x="0" y="0"/>
          <a:chExt cx="0" cy="0"/>
        </a:xfrm>
      </p:grpSpPr>
      <p:sp>
        <p:nvSpPr>
          <p:cNvPr id="2" name="AutoShape 2"/>
          <p:cNvSpPr/>
          <p:nvPr/>
        </p:nvSpPr>
        <p:spPr>
          <a:xfrm>
            <a:off x="0" y="1047750"/>
            <a:ext cx="18367571" cy="0"/>
          </a:xfrm>
          <a:prstGeom prst="line">
            <a:avLst/>
          </a:prstGeom>
          <a:ln w="9525" cap="flat">
            <a:solidFill>
              <a:srgbClr val="000000"/>
            </a:solidFill>
            <a:prstDash val="solid"/>
            <a:headEnd type="none" w="sm" len="sm"/>
            <a:tailEnd type="none" w="sm" len="sm"/>
          </a:ln>
        </p:spPr>
        <p:txBody>
          <a:bodyPr/>
          <a:lstStyle/>
          <a:p>
            <a:endParaRPr lang="en-US"/>
          </a:p>
        </p:txBody>
      </p:sp>
      <p:sp>
        <p:nvSpPr>
          <p:cNvPr id="3" name="Freeform 3"/>
          <p:cNvSpPr/>
          <p:nvPr/>
        </p:nvSpPr>
        <p:spPr>
          <a:xfrm>
            <a:off x="608525" y="2624523"/>
            <a:ext cx="3323654" cy="1880417"/>
          </a:xfrm>
          <a:custGeom>
            <a:avLst/>
            <a:gdLst/>
            <a:ahLst/>
            <a:cxnLst/>
            <a:rect l="l" t="t" r="r" b="b"/>
            <a:pathLst>
              <a:path w="3323654" h="1880417">
                <a:moveTo>
                  <a:pt x="0" y="0"/>
                </a:moveTo>
                <a:lnTo>
                  <a:pt x="3323654" y="0"/>
                </a:lnTo>
                <a:lnTo>
                  <a:pt x="3323654" y="1880417"/>
                </a:lnTo>
                <a:lnTo>
                  <a:pt x="0" y="1880417"/>
                </a:lnTo>
                <a:lnTo>
                  <a:pt x="0" y="0"/>
                </a:lnTo>
                <a:close/>
              </a:path>
            </a:pathLst>
          </a:custGeom>
          <a:blipFill>
            <a:blip r:embed="rId3"/>
            <a:stretch>
              <a:fillRect r="-2511" b="-273107"/>
            </a:stretch>
          </a:blipFill>
        </p:spPr>
        <p:txBody>
          <a:bodyPr/>
          <a:lstStyle/>
          <a:p>
            <a:endParaRPr lang="en-US"/>
          </a:p>
        </p:txBody>
      </p:sp>
      <p:sp>
        <p:nvSpPr>
          <p:cNvPr id="4" name="Freeform 4"/>
          <p:cNvSpPr/>
          <p:nvPr/>
        </p:nvSpPr>
        <p:spPr>
          <a:xfrm>
            <a:off x="4283405" y="2675942"/>
            <a:ext cx="4471844" cy="1880417"/>
          </a:xfrm>
          <a:custGeom>
            <a:avLst/>
            <a:gdLst/>
            <a:ahLst/>
            <a:cxnLst/>
            <a:rect l="l" t="t" r="r" b="b"/>
            <a:pathLst>
              <a:path w="4471844" h="1880417">
                <a:moveTo>
                  <a:pt x="0" y="0"/>
                </a:moveTo>
                <a:lnTo>
                  <a:pt x="4471844" y="0"/>
                </a:lnTo>
                <a:lnTo>
                  <a:pt x="4471844" y="1880416"/>
                </a:lnTo>
                <a:lnTo>
                  <a:pt x="0" y="1880416"/>
                </a:lnTo>
                <a:lnTo>
                  <a:pt x="0" y="0"/>
                </a:lnTo>
                <a:close/>
              </a:path>
            </a:pathLst>
          </a:custGeom>
          <a:blipFill>
            <a:blip r:embed="rId4"/>
            <a:stretch>
              <a:fillRect b="-273107"/>
            </a:stretch>
          </a:blipFill>
        </p:spPr>
        <p:txBody>
          <a:bodyPr/>
          <a:lstStyle/>
          <a:p>
            <a:endParaRPr lang="en-US"/>
          </a:p>
        </p:txBody>
      </p:sp>
      <p:sp>
        <p:nvSpPr>
          <p:cNvPr id="5" name="Freeform 5"/>
          <p:cNvSpPr/>
          <p:nvPr/>
        </p:nvSpPr>
        <p:spPr>
          <a:xfrm>
            <a:off x="9326099" y="2727360"/>
            <a:ext cx="526759" cy="1777579"/>
          </a:xfrm>
          <a:custGeom>
            <a:avLst/>
            <a:gdLst/>
            <a:ahLst/>
            <a:cxnLst/>
            <a:rect l="l" t="t" r="r" b="b"/>
            <a:pathLst>
              <a:path w="526759" h="1777579">
                <a:moveTo>
                  <a:pt x="0" y="0"/>
                </a:moveTo>
                <a:lnTo>
                  <a:pt x="526758" y="0"/>
                </a:lnTo>
                <a:lnTo>
                  <a:pt x="526758" y="1777580"/>
                </a:lnTo>
                <a:lnTo>
                  <a:pt x="0" y="1777580"/>
                </a:lnTo>
                <a:lnTo>
                  <a:pt x="0" y="0"/>
                </a:lnTo>
                <a:close/>
              </a:path>
            </a:pathLst>
          </a:custGeom>
          <a:blipFill>
            <a:blip r:embed="rId5"/>
            <a:stretch>
              <a:fillRect b="-294692"/>
            </a:stretch>
          </a:blipFill>
        </p:spPr>
        <p:txBody>
          <a:bodyPr/>
          <a:lstStyle/>
          <a:p>
            <a:endParaRPr lang="en-US"/>
          </a:p>
        </p:txBody>
      </p:sp>
      <p:sp>
        <p:nvSpPr>
          <p:cNvPr id="6" name="Freeform 6"/>
          <p:cNvSpPr/>
          <p:nvPr/>
        </p:nvSpPr>
        <p:spPr>
          <a:xfrm>
            <a:off x="10673981" y="3174620"/>
            <a:ext cx="6773116" cy="390112"/>
          </a:xfrm>
          <a:custGeom>
            <a:avLst/>
            <a:gdLst/>
            <a:ahLst/>
            <a:cxnLst/>
            <a:rect l="l" t="t" r="r" b="b"/>
            <a:pathLst>
              <a:path w="6773116" h="390112">
                <a:moveTo>
                  <a:pt x="0" y="0"/>
                </a:moveTo>
                <a:lnTo>
                  <a:pt x="6773116" y="0"/>
                </a:lnTo>
                <a:lnTo>
                  <a:pt x="6773116" y="390111"/>
                </a:lnTo>
                <a:lnTo>
                  <a:pt x="0" y="390111"/>
                </a:lnTo>
                <a:lnTo>
                  <a:pt x="0" y="0"/>
                </a:lnTo>
                <a:close/>
              </a:path>
            </a:pathLst>
          </a:custGeom>
          <a:blipFill>
            <a:blip r:embed="rId6"/>
            <a:stretch>
              <a:fillRect b="-1669"/>
            </a:stretch>
          </a:blipFill>
        </p:spPr>
        <p:txBody>
          <a:bodyPr/>
          <a:lstStyle/>
          <a:p>
            <a:endParaRPr lang="en-US"/>
          </a:p>
        </p:txBody>
      </p:sp>
      <p:sp>
        <p:nvSpPr>
          <p:cNvPr id="7" name="Freeform 7"/>
          <p:cNvSpPr/>
          <p:nvPr/>
        </p:nvSpPr>
        <p:spPr>
          <a:xfrm>
            <a:off x="802914" y="5955063"/>
            <a:ext cx="7711438" cy="4012849"/>
          </a:xfrm>
          <a:custGeom>
            <a:avLst/>
            <a:gdLst/>
            <a:ahLst/>
            <a:cxnLst/>
            <a:rect l="l" t="t" r="r" b="b"/>
            <a:pathLst>
              <a:path w="7711438" h="4012849">
                <a:moveTo>
                  <a:pt x="0" y="0"/>
                </a:moveTo>
                <a:lnTo>
                  <a:pt x="7711438" y="0"/>
                </a:lnTo>
                <a:lnTo>
                  <a:pt x="7711438" y="4012848"/>
                </a:lnTo>
                <a:lnTo>
                  <a:pt x="0" y="4012848"/>
                </a:lnTo>
                <a:lnTo>
                  <a:pt x="0" y="0"/>
                </a:lnTo>
                <a:close/>
              </a:path>
            </a:pathLst>
          </a:custGeom>
          <a:blipFill>
            <a:blip r:embed="rId7"/>
            <a:stretch>
              <a:fillRect/>
            </a:stretch>
          </a:blipFill>
        </p:spPr>
        <p:txBody>
          <a:bodyPr/>
          <a:lstStyle/>
          <a:p>
            <a:endParaRPr lang="en-US"/>
          </a:p>
        </p:txBody>
      </p:sp>
      <p:sp>
        <p:nvSpPr>
          <p:cNvPr id="8" name="TextBox 8"/>
          <p:cNvSpPr txBox="1"/>
          <p:nvPr/>
        </p:nvSpPr>
        <p:spPr>
          <a:xfrm>
            <a:off x="608525" y="387863"/>
            <a:ext cx="4050108" cy="359816"/>
          </a:xfrm>
          <a:prstGeom prst="rect">
            <a:avLst/>
          </a:prstGeom>
        </p:spPr>
        <p:txBody>
          <a:bodyPr lIns="0" tIns="0" rIns="0" bIns="0" rtlCol="0" anchor="t">
            <a:spAutoFit/>
          </a:bodyPr>
          <a:lstStyle/>
          <a:p>
            <a:pPr>
              <a:lnSpc>
                <a:spcPts val="2847"/>
              </a:lnSpc>
            </a:pPr>
            <a:r>
              <a:rPr lang="en-US" sz="2373">
                <a:solidFill>
                  <a:srgbClr val="5E2D17"/>
                </a:solidFill>
                <a:latin typeface="Open Sauce Semi-Bold"/>
              </a:rPr>
              <a:t>Appendix 4</a:t>
            </a:r>
          </a:p>
        </p:txBody>
      </p:sp>
      <p:sp>
        <p:nvSpPr>
          <p:cNvPr id="9" name="TextBox 9"/>
          <p:cNvSpPr txBox="1"/>
          <p:nvPr/>
        </p:nvSpPr>
        <p:spPr>
          <a:xfrm>
            <a:off x="8050517" y="387863"/>
            <a:ext cx="9786624" cy="352425"/>
          </a:xfrm>
          <a:prstGeom prst="rect">
            <a:avLst/>
          </a:prstGeom>
        </p:spPr>
        <p:txBody>
          <a:bodyPr lIns="0" tIns="0" rIns="0" bIns="0" rtlCol="0" anchor="t">
            <a:spAutoFit/>
          </a:bodyPr>
          <a:lstStyle/>
          <a:p>
            <a:pPr algn="r">
              <a:lnSpc>
                <a:spcPts val="2847"/>
              </a:lnSpc>
            </a:pPr>
            <a:r>
              <a:rPr lang="en-US" sz="2373">
                <a:solidFill>
                  <a:srgbClr val="5E2D17"/>
                </a:solidFill>
                <a:latin typeface="Open Sauce Bold"/>
              </a:rPr>
              <a:t>Guide on how to read the excel: Understanding the Model </a:t>
            </a:r>
          </a:p>
        </p:txBody>
      </p:sp>
      <p:sp>
        <p:nvSpPr>
          <p:cNvPr id="10" name="TextBox 10"/>
          <p:cNvSpPr txBox="1"/>
          <p:nvPr/>
        </p:nvSpPr>
        <p:spPr>
          <a:xfrm>
            <a:off x="726791" y="1645581"/>
            <a:ext cx="3087123" cy="540385"/>
          </a:xfrm>
          <a:prstGeom prst="rect">
            <a:avLst/>
          </a:prstGeom>
        </p:spPr>
        <p:txBody>
          <a:bodyPr lIns="0" tIns="0" rIns="0" bIns="0" rtlCol="0" anchor="t">
            <a:spAutoFit/>
          </a:bodyPr>
          <a:lstStyle/>
          <a:p>
            <a:pPr algn="ctr">
              <a:lnSpc>
                <a:spcPts val="2239"/>
              </a:lnSpc>
              <a:spcBef>
                <a:spcPct val="0"/>
              </a:spcBef>
            </a:pPr>
            <a:r>
              <a:rPr lang="en-US" sz="1599">
                <a:solidFill>
                  <a:srgbClr val="5E2D17"/>
                </a:solidFill>
                <a:latin typeface="Canva Sans"/>
              </a:rPr>
              <a:t>Columns B to D indicates all our decision variables</a:t>
            </a:r>
          </a:p>
        </p:txBody>
      </p:sp>
      <p:sp>
        <p:nvSpPr>
          <p:cNvPr id="11" name="TextBox 11"/>
          <p:cNvSpPr txBox="1"/>
          <p:nvPr/>
        </p:nvSpPr>
        <p:spPr>
          <a:xfrm>
            <a:off x="4283405" y="1526543"/>
            <a:ext cx="3942641" cy="816610"/>
          </a:xfrm>
          <a:prstGeom prst="rect">
            <a:avLst/>
          </a:prstGeom>
        </p:spPr>
        <p:txBody>
          <a:bodyPr lIns="0" tIns="0" rIns="0" bIns="0" rtlCol="0" anchor="t">
            <a:spAutoFit/>
          </a:bodyPr>
          <a:lstStyle/>
          <a:p>
            <a:pPr algn="ctr">
              <a:lnSpc>
                <a:spcPts val="2240"/>
              </a:lnSpc>
              <a:spcBef>
                <a:spcPct val="0"/>
              </a:spcBef>
            </a:pPr>
            <a:r>
              <a:rPr lang="en-US" sz="1600">
                <a:solidFill>
                  <a:srgbClr val="5E2D17"/>
                </a:solidFill>
                <a:latin typeface="Canva Sans"/>
              </a:rPr>
              <a:t>Columns E to H shows all the elements of cost for the objective function coefficient of each decision variable</a:t>
            </a:r>
          </a:p>
        </p:txBody>
      </p:sp>
      <p:sp>
        <p:nvSpPr>
          <p:cNvPr id="12" name="TextBox 12"/>
          <p:cNvSpPr txBox="1"/>
          <p:nvPr/>
        </p:nvSpPr>
        <p:spPr>
          <a:xfrm>
            <a:off x="8692771" y="1388430"/>
            <a:ext cx="1793413" cy="1092835"/>
          </a:xfrm>
          <a:prstGeom prst="rect">
            <a:avLst/>
          </a:prstGeom>
        </p:spPr>
        <p:txBody>
          <a:bodyPr lIns="0" tIns="0" rIns="0" bIns="0" rtlCol="0" anchor="t">
            <a:spAutoFit/>
          </a:bodyPr>
          <a:lstStyle/>
          <a:p>
            <a:pPr algn="ctr">
              <a:lnSpc>
                <a:spcPts val="2239"/>
              </a:lnSpc>
              <a:spcBef>
                <a:spcPct val="0"/>
              </a:spcBef>
            </a:pPr>
            <a:r>
              <a:rPr lang="en-US" sz="1599">
                <a:solidFill>
                  <a:srgbClr val="5E2D17"/>
                </a:solidFill>
                <a:latin typeface="Canva Sans"/>
              </a:rPr>
              <a:t>Column I indicates the final value that the solver generated</a:t>
            </a:r>
          </a:p>
        </p:txBody>
      </p:sp>
      <p:sp>
        <p:nvSpPr>
          <p:cNvPr id="13" name="TextBox 13"/>
          <p:cNvSpPr txBox="1"/>
          <p:nvPr/>
        </p:nvSpPr>
        <p:spPr>
          <a:xfrm>
            <a:off x="401477" y="5128928"/>
            <a:ext cx="7763857" cy="540385"/>
          </a:xfrm>
          <a:prstGeom prst="rect">
            <a:avLst/>
          </a:prstGeom>
        </p:spPr>
        <p:txBody>
          <a:bodyPr lIns="0" tIns="0" rIns="0" bIns="0" rtlCol="0" anchor="t">
            <a:spAutoFit/>
          </a:bodyPr>
          <a:lstStyle/>
          <a:p>
            <a:pPr algn="ctr">
              <a:lnSpc>
                <a:spcPts val="2239"/>
              </a:lnSpc>
              <a:spcBef>
                <a:spcPct val="0"/>
              </a:spcBef>
            </a:pPr>
            <a:r>
              <a:rPr lang="en-US" sz="1599">
                <a:solidFill>
                  <a:srgbClr val="5E2D17"/>
                </a:solidFill>
                <a:latin typeface="Canva Sans"/>
              </a:rPr>
              <a:t>These areas represents the different constraints where column O represents the Left hand side while Q represents right hand side</a:t>
            </a:r>
          </a:p>
        </p:txBody>
      </p:sp>
      <p:sp>
        <p:nvSpPr>
          <p:cNvPr id="14" name="TextBox 14"/>
          <p:cNvSpPr txBox="1"/>
          <p:nvPr/>
        </p:nvSpPr>
        <p:spPr>
          <a:xfrm>
            <a:off x="8928840" y="6627145"/>
            <a:ext cx="7763857" cy="540385"/>
          </a:xfrm>
          <a:prstGeom prst="rect">
            <a:avLst/>
          </a:prstGeom>
        </p:spPr>
        <p:txBody>
          <a:bodyPr lIns="0" tIns="0" rIns="0" bIns="0" rtlCol="0" anchor="t">
            <a:spAutoFit/>
          </a:bodyPr>
          <a:lstStyle/>
          <a:p>
            <a:pPr>
              <a:lnSpc>
                <a:spcPts val="2239"/>
              </a:lnSpc>
              <a:spcBef>
                <a:spcPct val="0"/>
              </a:spcBef>
            </a:pPr>
            <a:r>
              <a:rPr lang="en-US" sz="1599">
                <a:solidFill>
                  <a:srgbClr val="5E2D17"/>
                </a:solidFill>
                <a:latin typeface="Canva Sans"/>
              </a:rPr>
              <a:t>The first two constraints are coming from the binary variables from rows 4 to 10 to represent whether we would be using the warehouse or not</a:t>
            </a:r>
          </a:p>
        </p:txBody>
      </p:sp>
      <p:sp>
        <p:nvSpPr>
          <p:cNvPr id="15" name="TextBox 15"/>
          <p:cNvSpPr txBox="1"/>
          <p:nvPr/>
        </p:nvSpPr>
        <p:spPr>
          <a:xfrm>
            <a:off x="8755249" y="7664876"/>
            <a:ext cx="9099300" cy="1921510"/>
          </a:xfrm>
          <a:prstGeom prst="rect">
            <a:avLst/>
          </a:prstGeom>
        </p:spPr>
        <p:txBody>
          <a:bodyPr lIns="0" tIns="0" rIns="0" bIns="0" rtlCol="0" anchor="t">
            <a:spAutoFit/>
          </a:bodyPr>
          <a:lstStyle/>
          <a:p>
            <a:pPr>
              <a:lnSpc>
                <a:spcPts val="2239"/>
              </a:lnSpc>
            </a:pPr>
            <a:r>
              <a:rPr lang="en-US" sz="1599">
                <a:solidFill>
                  <a:srgbClr val="5E2D17"/>
                </a:solidFill>
                <a:latin typeface="Canva Sans"/>
              </a:rPr>
              <a:t>   Constraints 3 to 15 talks about the supply and demand constraints where:</a:t>
            </a:r>
          </a:p>
          <a:p>
            <a:pPr marL="345439" lvl="1" indent="-172720" algn="just">
              <a:lnSpc>
                <a:spcPts val="2239"/>
              </a:lnSpc>
              <a:buFont typeface="Arial"/>
              <a:buChar char="•"/>
            </a:pPr>
            <a:r>
              <a:rPr lang="en-US" sz="1599">
                <a:solidFill>
                  <a:srgbClr val="5E2D17"/>
                </a:solidFill>
                <a:latin typeface="Canva Sans"/>
              </a:rPr>
              <a:t>Row11: Total supply will all be coming from central warehouse and will be distributed to either customers 1 to 6 or satellite warehouses with a net shipment of 0</a:t>
            </a:r>
          </a:p>
          <a:p>
            <a:pPr marL="345439" lvl="1" indent="-172720" algn="just">
              <a:lnSpc>
                <a:spcPts val="2239"/>
              </a:lnSpc>
              <a:buFont typeface="Arial"/>
              <a:buChar char="•"/>
            </a:pPr>
            <a:r>
              <a:rPr lang="en-US" sz="1599">
                <a:solidFill>
                  <a:srgbClr val="5E2D17"/>
                </a:solidFill>
                <a:latin typeface="Canva Sans"/>
              </a:rPr>
              <a:t>Rows 12 to 17: total supply of satellite warehouses will come from central warehouse if activated (via multiplying binary constraint), then will be delivered to different customers</a:t>
            </a:r>
          </a:p>
          <a:p>
            <a:pPr marL="345439" lvl="1" indent="-172720" algn="just">
              <a:lnSpc>
                <a:spcPts val="2239"/>
              </a:lnSpc>
              <a:buFont typeface="Arial"/>
              <a:buChar char="•"/>
            </a:pPr>
            <a:r>
              <a:rPr lang="en-US" sz="1599">
                <a:solidFill>
                  <a:srgbClr val="5E2D17"/>
                </a:solidFill>
                <a:latin typeface="Canva Sans"/>
              </a:rPr>
              <a:t>Rows 18 to 23: total supply of customer will be coming from either central warehouse directly or satelite warehouses and total value is equal to demand</a:t>
            </a:r>
          </a:p>
        </p:txBody>
      </p:sp>
      <p:sp>
        <p:nvSpPr>
          <p:cNvPr id="16" name="TextBox 16"/>
          <p:cNvSpPr txBox="1"/>
          <p:nvPr/>
        </p:nvSpPr>
        <p:spPr>
          <a:xfrm>
            <a:off x="11042233" y="1901486"/>
            <a:ext cx="6217067" cy="1092835"/>
          </a:xfrm>
          <a:prstGeom prst="rect">
            <a:avLst/>
          </a:prstGeom>
        </p:spPr>
        <p:txBody>
          <a:bodyPr lIns="0" tIns="0" rIns="0" bIns="0" rtlCol="0" anchor="t">
            <a:spAutoFit/>
          </a:bodyPr>
          <a:lstStyle/>
          <a:p>
            <a:pPr algn="ctr">
              <a:lnSpc>
                <a:spcPts val="2239"/>
              </a:lnSpc>
              <a:spcBef>
                <a:spcPct val="0"/>
              </a:spcBef>
            </a:pPr>
            <a:r>
              <a:rPr lang="en-US" sz="1599">
                <a:solidFill>
                  <a:srgbClr val="5E2D17"/>
                </a:solidFill>
                <a:latin typeface="Canva Sans"/>
              </a:rPr>
              <a:t>Objective function is indicated in cell L25 which is the sumproduct of column H (OF coefficient) and I (final value of units to distribute) per warehouse multiplied by its binary constraint if it is activated</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8F5EC"/>
        </a:solidFill>
        <a:effectLst/>
      </p:bgPr>
    </p:bg>
    <p:spTree>
      <p:nvGrpSpPr>
        <p:cNvPr id="1" name=""/>
        <p:cNvGrpSpPr/>
        <p:nvPr/>
      </p:nvGrpSpPr>
      <p:grpSpPr>
        <a:xfrm>
          <a:off x="0" y="0"/>
          <a:ext cx="0" cy="0"/>
          <a:chOff x="0" y="0"/>
          <a:chExt cx="0" cy="0"/>
        </a:xfrm>
      </p:grpSpPr>
      <p:sp>
        <p:nvSpPr>
          <p:cNvPr id="2" name="AutoShape 2"/>
          <p:cNvSpPr/>
          <p:nvPr/>
        </p:nvSpPr>
        <p:spPr>
          <a:xfrm>
            <a:off x="0" y="1047750"/>
            <a:ext cx="18367571" cy="0"/>
          </a:xfrm>
          <a:prstGeom prst="line">
            <a:avLst/>
          </a:prstGeom>
          <a:ln w="9525" cap="flat">
            <a:solidFill>
              <a:srgbClr val="000000"/>
            </a:solidFill>
            <a:prstDash val="solid"/>
            <a:headEnd type="none" w="sm" len="sm"/>
            <a:tailEnd type="none" w="sm" len="sm"/>
          </a:ln>
        </p:spPr>
        <p:txBody>
          <a:bodyPr/>
          <a:lstStyle/>
          <a:p>
            <a:endParaRPr lang="en-US"/>
          </a:p>
        </p:txBody>
      </p:sp>
      <p:sp>
        <p:nvSpPr>
          <p:cNvPr id="3" name="Freeform 3"/>
          <p:cNvSpPr/>
          <p:nvPr/>
        </p:nvSpPr>
        <p:spPr>
          <a:xfrm>
            <a:off x="3324699" y="7037933"/>
            <a:ext cx="10659776" cy="2968016"/>
          </a:xfrm>
          <a:custGeom>
            <a:avLst/>
            <a:gdLst/>
            <a:ahLst/>
            <a:cxnLst/>
            <a:rect l="l" t="t" r="r" b="b"/>
            <a:pathLst>
              <a:path w="10659776" h="2968016">
                <a:moveTo>
                  <a:pt x="0" y="0"/>
                </a:moveTo>
                <a:lnTo>
                  <a:pt x="10659776" y="0"/>
                </a:lnTo>
                <a:lnTo>
                  <a:pt x="10659776" y="2968016"/>
                </a:lnTo>
                <a:lnTo>
                  <a:pt x="0" y="2968016"/>
                </a:lnTo>
                <a:lnTo>
                  <a:pt x="0" y="0"/>
                </a:lnTo>
                <a:close/>
              </a:path>
            </a:pathLst>
          </a:custGeom>
          <a:blipFill>
            <a:blip r:embed="rId3"/>
            <a:stretch>
              <a:fillRect/>
            </a:stretch>
          </a:blipFill>
        </p:spPr>
        <p:txBody>
          <a:bodyPr/>
          <a:lstStyle/>
          <a:p>
            <a:endParaRPr lang="en-US"/>
          </a:p>
        </p:txBody>
      </p:sp>
      <p:sp>
        <p:nvSpPr>
          <p:cNvPr id="4" name="Freeform 4"/>
          <p:cNvSpPr/>
          <p:nvPr/>
        </p:nvSpPr>
        <p:spPr>
          <a:xfrm>
            <a:off x="783406" y="3675296"/>
            <a:ext cx="16475894" cy="2130503"/>
          </a:xfrm>
          <a:custGeom>
            <a:avLst/>
            <a:gdLst/>
            <a:ahLst/>
            <a:cxnLst/>
            <a:rect l="l" t="t" r="r" b="b"/>
            <a:pathLst>
              <a:path w="16475894" h="2130503">
                <a:moveTo>
                  <a:pt x="0" y="0"/>
                </a:moveTo>
                <a:lnTo>
                  <a:pt x="16475894" y="0"/>
                </a:lnTo>
                <a:lnTo>
                  <a:pt x="16475894" y="2130503"/>
                </a:lnTo>
                <a:lnTo>
                  <a:pt x="0" y="2130503"/>
                </a:lnTo>
                <a:lnTo>
                  <a:pt x="0" y="0"/>
                </a:lnTo>
                <a:close/>
              </a:path>
            </a:pathLst>
          </a:custGeom>
          <a:blipFill>
            <a:blip r:embed="rId4"/>
            <a:stretch>
              <a:fillRect/>
            </a:stretch>
          </a:blipFill>
        </p:spPr>
        <p:txBody>
          <a:bodyPr/>
          <a:lstStyle/>
          <a:p>
            <a:endParaRPr lang="en-US"/>
          </a:p>
        </p:txBody>
      </p:sp>
      <p:sp>
        <p:nvSpPr>
          <p:cNvPr id="5" name="TextBox 5"/>
          <p:cNvSpPr txBox="1"/>
          <p:nvPr/>
        </p:nvSpPr>
        <p:spPr>
          <a:xfrm>
            <a:off x="608525" y="387863"/>
            <a:ext cx="4050108" cy="359816"/>
          </a:xfrm>
          <a:prstGeom prst="rect">
            <a:avLst/>
          </a:prstGeom>
        </p:spPr>
        <p:txBody>
          <a:bodyPr lIns="0" tIns="0" rIns="0" bIns="0" rtlCol="0" anchor="t">
            <a:spAutoFit/>
          </a:bodyPr>
          <a:lstStyle/>
          <a:p>
            <a:pPr>
              <a:lnSpc>
                <a:spcPts val="2847"/>
              </a:lnSpc>
            </a:pPr>
            <a:r>
              <a:rPr lang="en-US" sz="2373">
                <a:solidFill>
                  <a:srgbClr val="5E2D17"/>
                </a:solidFill>
                <a:latin typeface="Open Sauce Semi-Bold"/>
              </a:rPr>
              <a:t>Appendix 5</a:t>
            </a:r>
          </a:p>
        </p:txBody>
      </p:sp>
      <p:sp>
        <p:nvSpPr>
          <p:cNvPr id="6" name="TextBox 6"/>
          <p:cNvSpPr txBox="1"/>
          <p:nvPr/>
        </p:nvSpPr>
        <p:spPr>
          <a:xfrm>
            <a:off x="6798540" y="387863"/>
            <a:ext cx="11038602" cy="352425"/>
          </a:xfrm>
          <a:prstGeom prst="rect">
            <a:avLst/>
          </a:prstGeom>
        </p:spPr>
        <p:txBody>
          <a:bodyPr lIns="0" tIns="0" rIns="0" bIns="0" rtlCol="0" anchor="t">
            <a:spAutoFit/>
          </a:bodyPr>
          <a:lstStyle/>
          <a:p>
            <a:pPr algn="r">
              <a:lnSpc>
                <a:spcPts val="2847"/>
              </a:lnSpc>
            </a:pPr>
            <a:r>
              <a:rPr lang="en-US" sz="2373">
                <a:solidFill>
                  <a:srgbClr val="5E2D17"/>
                </a:solidFill>
                <a:latin typeface="Open Sauce Bold"/>
              </a:rPr>
              <a:t>Guide on how to read the excel: Summary Results Shown in Model Sheet</a:t>
            </a:r>
          </a:p>
        </p:txBody>
      </p:sp>
      <p:sp>
        <p:nvSpPr>
          <p:cNvPr id="7" name="TextBox 7"/>
          <p:cNvSpPr txBox="1"/>
          <p:nvPr/>
        </p:nvSpPr>
        <p:spPr>
          <a:xfrm>
            <a:off x="1298819" y="1328737"/>
            <a:ext cx="15690363" cy="1921510"/>
          </a:xfrm>
          <a:prstGeom prst="rect">
            <a:avLst/>
          </a:prstGeom>
        </p:spPr>
        <p:txBody>
          <a:bodyPr lIns="0" tIns="0" rIns="0" bIns="0" rtlCol="0" anchor="t">
            <a:spAutoFit/>
          </a:bodyPr>
          <a:lstStyle/>
          <a:p>
            <a:pPr>
              <a:lnSpc>
                <a:spcPts val="2239"/>
              </a:lnSpc>
            </a:pPr>
            <a:r>
              <a:rPr lang="en-US" sz="1599">
                <a:solidFill>
                  <a:srgbClr val="5E2D17"/>
                </a:solidFill>
                <a:latin typeface="Canva Sans"/>
              </a:rPr>
              <a:t>To make the comparison of results easier to comprehend, we have put in columns K to X from row 21 to 29 the summary of the results of each model that we have simulated.</a:t>
            </a:r>
          </a:p>
          <a:p>
            <a:pPr>
              <a:lnSpc>
                <a:spcPts val="2239"/>
              </a:lnSpc>
            </a:pPr>
            <a:endParaRPr lang="en-US" sz="1599">
              <a:solidFill>
                <a:srgbClr val="5E2D17"/>
              </a:solidFill>
              <a:latin typeface="Canva Sans"/>
            </a:endParaRPr>
          </a:p>
          <a:p>
            <a:pPr>
              <a:lnSpc>
                <a:spcPts val="2239"/>
              </a:lnSpc>
            </a:pPr>
            <a:r>
              <a:rPr lang="en-US" sz="1599">
                <a:solidFill>
                  <a:srgbClr val="5E2D17"/>
                </a:solidFill>
                <a:latin typeface="Canva Sans"/>
              </a:rPr>
              <a:t>Column K: shows the different model combinations starting from current set-up then to activating each of the satellite warehouse</a:t>
            </a:r>
          </a:p>
          <a:p>
            <a:pPr>
              <a:lnSpc>
                <a:spcPts val="2239"/>
              </a:lnSpc>
            </a:pPr>
            <a:r>
              <a:rPr lang="en-US" sz="1599">
                <a:solidFill>
                  <a:srgbClr val="5E2D17"/>
                </a:solidFill>
                <a:latin typeface="Canva Sans"/>
              </a:rPr>
              <a:t>Column L: shows the objective function results of the model when simulated</a:t>
            </a:r>
          </a:p>
          <a:p>
            <a:pPr>
              <a:lnSpc>
                <a:spcPts val="2239"/>
              </a:lnSpc>
            </a:pPr>
            <a:r>
              <a:rPr lang="en-US" sz="1599">
                <a:solidFill>
                  <a:srgbClr val="5E2D17"/>
                </a:solidFill>
                <a:latin typeface="Canva Sans"/>
              </a:rPr>
              <a:t>Columns M to Q: shows the units delivered per customer from the central warehouse as indicated by the final values of the decision variables in the model</a:t>
            </a:r>
          </a:p>
          <a:p>
            <a:pPr>
              <a:lnSpc>
                <a:spcPts val="2239"/>
              </a:lnSpc>
              <a:spcBef>
                <a:spcPct val="0"/>
              </a:spcBef>
            </a:pPr>
            <a:r>
              <a:rPr lang="en-US" sz="1599">
                <a:solidFill>
                  <a:srgbClr val="5E2D17"/>
                </a:solidFill>
                <a:latin typeface="Canva Sans"/>
              </a:rPr>
              <a:t>Columns S to X: shows the units delivered per customer from the satelite warehouse as indicated by the the final values of the decision variables in the model</a:t>
            </a:r>
          </a:p>
        </p:txBody>
      </p:sp>
      <p:sp>
        <p:nvSpPr>
          <p:cNvPr id="8" name="TextBox 8"/>
          <p:cNvSpPr txBox="1"/>
          <p:nvPr/>
        </p:nvSpPr>
        <p:spPr>
          <a:xfrm>
            <a:off x="1298819" y="6202273"/>
            <a:ext cx="15690363" cy="540385"/>
          </a:xfrm>
          <a:prstGeom prst="rect">
            <a:avLst/>
          </a:prstGeom>
        </p:spPr>
        <p:txBody>
          <a:bodyPr lIns="0" tIns="0" rIns="0" bIns="0" rtlCol="0" anchor="t">
            <a:spAutoFit/>
          </a:bodyPr>
          <a:lstStyle/>
          <a:p>
            <a:pPr>
              <a:lnSpc>
                <a:spcPts val="2239"/>
              </a:lnSpc>
              <a:spcBef>
                <a:spcPct val="0"/>
              </a:spcBef>
            </a:pPr>
            <a:r>
              <a:rPr lang="en-US" sz="1599">
                <a:solidFill>
                  <a:srgbClr val="5E2D17"/>
                </a:solidFill>
                <a:latin typeface="Canva Sans"/>
              </a:rPr>
              <a:t>Results: as shown in the summary above, comparing all 7 generations of the model deemed investing in warehouse 2 is the most cost effective choice. Here is a summary of the units and cost of the optimal solution:</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8F5EC"/>
        </a:solidFill>
        <a:effectLst/>
      </p:bgPr>
    </p:bg>
    <p:spTree>
      <p:nvGrpSpPr>
        <p:cNvPr id="1" name=""/>
        <p:cNvGrpSpPr/>
        <p:nvPr/>
      </p:nvGrpSpPr>
      <p:grpSpPr>
        <a:xfrm>
          <a:off x="0" y="0"/>
          <a:ext cx="0" cy="0"/>
          <a:chOff x="0" y="0"/>
          <a:chExt cx="0" cy="0"/>
        </a:xfrm>
      </p:grpSpPr>
      <p:sp>
        <p:nvSpPr>
          <p:cNvPr id="2" name="AutoShape 2"/>
          <p:cNvSpPr/>
          <p:nvPr/>
        </p:nvSpPr>
        <p:spPr>
          <a:xfrm>
            <a:off x="0" y="1047750"/>
            <a:ext cx="18367571" cy="0"/>
          </a:xfrm>
          <a:prstGeom prst="line">
            <a:avLst/>
          </a:prstGeom>
          <a:ln w="9525" cap="flat">
            <a:solidFill>
              <a:srgbClr val="000000"/>
            </a:solidFill>
            <a:prstDash val="solid"/>
            <a:headEnd type="none" w="sm" len="sm"/>
            <a:tailEnd type="none" w="sm" len="sm"/>
          </a:ln>
        </p:spPr>
        <p:txBody>
          <a:bodyPr/>
          <a:lstStyle/>
          <a:p>
            <a:endParaRPr lang="en-US"/>
          </a:p>
        </p:txBody>
      </p:sp>
      <p:sp>
        <p:nvSpPr>
          <p:cNvPr id="3" name="Freeform 3"/>
          <p:cNvSpPr/>
          <p:nvPr/>
        </p:nvSpPr>
        <p:spPr>
          <a:xfrm>
            <a:off x="7228482" y="1347787"/>
            <a:ext cx="4050108" cy="613653"/>
          </a:xfrm>
          <a:custGeom>
            <a:avLst/>
            <a:gdLst/>
            <a:ahLst/>
            <a:cxnLst/>
            <a:rect l="l" t="t" r="r" b="b"/>
            <a:pathLst>
              <a:path w="4050108" h="613653">
                <a:moveTo>
                  <a:pt x="0" y="0"/>
                </a:moveTo>
                <a:lnTo>
                  <a:pt x="4050107" y="0"/>
                </a:lnTo>
                <a:lnTo>
                  <a:pt x="4050107" y="613653"/>
                </a:lnTo>
                <a:lnTo>
                  <a:pt x="0" y="613653"/>
                </a:lnTo>
                <a:lnTo>
                  <a:pt x="0" y="0"/>
                </a:lnTo>
                <a:close/>
              </a:path>
            </a:pathLst>
          </a:custGeom>
          <a:blipFill>
            <a:blip r:embed="rId3"/>
            <a:stretch>
              <a:fillRect/>
            </a:stretch>
          </a:blipFill>
        </p:spPr>
        <p:txBody>
          <a:bodyPr/>
          <a:lstStyle/>
          <a:p>
            <a:endParaRPr lang="en-US"/>
          </a:p>
        </p:txBody>
      </p:sp>
      <p:sp>
        <p:nvSpPr>
          <p:cNvPr id="4" name="Freeform 4"/>
          <p:cNvSpPr/>
          <p:nvPr/>
        </p:nvSpPr>
        <p:spPr>
          <a:xfrm>
            <a:off x="1332442" y="4868756"/>
            <a:ext cx="4180235" cy="506301"/>
          </a:xfrm>
          <a:custGeom>
            <a:avLst/>
            <a:gdLst/>
            <a:ahLst/>
            <a:cxnLst/>
            <a:rect l="l" t="t" r="r" b="b"/>
            <a:pathLst>
              <a:path w="4180235" h="506301">
                <a:moveTo>
                  <a:pt x="0" y="0"/>
                </a:moveTo>
                <a:lnTo>
                  <a:pt x="4180236" y="0"/>
                </a:lnTo>
                <a:lnTo>
                  <a:pt x="4180236" y="506301"/>
                </a:lnTo>
                <a:lnTo>
                  <a:pt x="0" y="506301"/>
                </a:lnTo>
                <a:lnTo>
                  <a:pt x="0" y="0"/>
                </a:lnTo>
                <a:close/>
              </a:path>
            </a:pathLst>
          </a:custGeom>
          <a:blipFill>
            <a:blip r:embed="rId4"/>
            <a:stretch>
              <a:fillRect t="-13580"/>
            </a:stretch>
          </a:blipFill>
        </p:spPr>
        <p:txBody>
          <a:bodyPr/>
          <a:lstStyle/>
          <a:p>
            <a:endParaRPr lang="en-US"/>
          </a:p>
        </p:txBody>
      </p:sp>
      <p:sp>
        <p:nvSpPr>
          <p:cNvPr id="5" name="Freeform 5"/>
          <p:cNvSpPr/>
          <p:nvPr/>
        </p:nvSpPr>
        <p:spPr>
          <a:xfrm>
            <a:off x="7350554" y="4868756"/>
            <a:ext cx="3586892" cy="525838"/>
          </a:xfrm>
          <a:custGeom>
            <a:avLst/>
            <a:gdLst/>
            <a:ahLst/>
            <a:cxnLst/>
            <a:rect l="l" t="t" r="r" b="b"/>
            <a:pathLst>
              <a:path w="3586892" h="525838">
                <a:moveTo>
                  <a:pt x="0" y="0"/>
                </a:moveTo>
                <a:lnTo>
                  <a:pt x="3586892" y="0"/>
                </a:lnTo>
                <a:lnTo>
                  <a:pt x="3586892" y="525838"/>
                </a:lnTo>
                <a:lnTo>
                  <a:pt x="0" y="525838"/>
                </a:lnTo>
                <a:lnTo>
                  <a:pt x="0" y="0"/>
                </a:lnTo>
                <a:close/>
              </a:path>
            </a:pathLst>
          </a:custGeom>
          <a:blipFill>
            <a:blip r:embed="rId5"/>
            <a:stretch>
              <a:fillRect t="-3715"/>
            </a:stretch>
          </a:blipFill>
        </p:spPr>
        <p:txBody>
          <a:bodyPr/>
          <a:lstStyle/>
          <a:p>
            <a:endParaRPr lang="en-US"/>
          </a:p>
        </p:txBody>
      </p:sp>
      <p:sp>
        <p:nvSpPr>
          <p:cNvPr id="6" name="Freeform 6"/>
          <p:cNvSpPr/>
          <p:nvPr/>
        </p:nvSpPr>
        <p:spPr>
          <a:xfrm>
            <a:off x="13759336" y="4868756"/>
            <a:ext cx="2042679" cy="525838"/>
          </a:xfrm>
          <a:custGeom>
            <a:avLst/>
            <a:gdLst/>
            <a:ahLst/>
            <a:cxnLst/>
            <a:rect l="l" t="t" r="r" b="b"/>
            <a:pathLst>
              <a:path w="2042679" h="525838">
                <a:moveTo>
                  <a:pt x="0" y="0"/>
                </a:moveTo>
                <a:lnTo>
                  <a:pt x="2042679" y="0"/>
                </a:lnTo>
                <a:lnTo>
                  <a:pt x="2042679" y="525838"/>
                </a:lnTo>
                <a:lnTo>
                  <a:pt x="0" y="525838"/>
                </a:lnTo>
                <a:lnTo>
                  <a:pt x="0" y="0"/>
                </a:lnTo>
                <a:close/>
              </a:path>
            </a:pathLst>
          </a:custGeom>
          <a:blipFill>
            <a:blip r:embed="rId6"/>
            <a:stretch>
              <a:fillRect/>
            </a:stretch>
          </a:blipFill>
        </p:spPr>
        <p:txBody>
          <a:bodyPr/>
          <a:lstStyle/>
          <a:p>
            <a:endParaRPr lang="en-US"/>
          </a:p>
        </p:txBody>
      </p:sp>
      <p:sp>
        <p:nvSpPr>
          <p:cNvPr id="7" name="Freeform 7"/>
          <p:cNvSpPr/>
          <p:nvPr/>
        </p:nvSpPr>
        <p:spPr>
          <a:xfrm>
            <a:off x="608525" y="3294444"/>
            <a:ext cx="10839832" cy="802786"/>
          </a:xfrm>
          <a:custGeom>
            <a:avLst/>
            <a:gdLst/>
            <a:ahLst/>
            <a:cxnLst/>
            <a:rect l="l" t="t" r="r" b="b"/>
            <a:pathLst>
              <a:path w="10839832" h="802786">
                <a:moveTo>
                  <a:pt x="0" y="0"/>
                </a:moveTo>
                <a:lnTo>
                  <a:pt x="10839832" y="0"/>
                </a:lnTo>
                <a:lnTo>
                  <a:pt x="10839832" y="802787"/>
                </a:lnTo>
                <a:lnTo>
                  <a:pt x="0" y="802787"/>
                </a:lnTo>
                <a:lnTo>
                  <a:pt x="0" y="0"/>
                </a:lnTo>
                <a:close/>
              </a:path>
            </a:pathLst>
          </a:custGeom>
          <a:blipFill>
            <a:blip r:embed="rId7"/>
            <a:stretch>
              <a:fillRect t="-78234" r="-22449"/>
            </a:stretch>
          </a:blipFill>
        </p:spPr>
        <p:txBody>
          <a:bodyPr/>
          <a:lstStyle/>
          <a:p>
            <a:endParaRPr lang="en-US"/>
          </a:p>
        </p:txBody>
      </p:sp>
      <p:sp>
        <p:nvSpPr>
          <p:cNvPr id="8" name="Freeform 8"/>
          <p:cNvSpPr/>
          <p:nvPr/>
        </p:nvSpPr>
        <p:spPr>
          <a:xfrm>
            <a:off x="7009411" y="5670332"/>
            <a:ext cx="4269179" cy="1466422"/>
          </a:xfrm>
          <a:custGeom>
            <a:avLst/>
            <a:gdLst/>
            <a:ahLst/>
            <a:cxnLst/>
            <a:rect l="l" t="t" r="r" b="b"/>
            <a:pathLst>
              <a:path w="4269179" h="1466422">
                <a:moveTo>
                  <a:pt x="0" y="0"/>
                </a:moveTo>
                <a:lnTo>
                  <a:pt x="4269178" y="0"/>
                </a:lnTo>
                <a:lnTo>
                  <a:pt x="4269178" y="1466421"/>
                </a:lnTo>
                <a:lnTo>
                  <a:pt x="0" y="1466421"/>
                </a:lnTo>
                <a:lnTo>
                  <a:pt x="0" y="0"/>
                </a:lnTo>
                <a:close/>
              </a:path>
            </a:pathLst>
          </a:custGeom>
          <a:blipFill>
            <a:blip r:embed="rId8"/>
            <a:stretch>
              <a:fillRect/>
            </a:stretch>
          </a:blipFill>
        </p:spPr>
        <p:txBody>
          <a:bodyPr/>
          <a:lstStyle/>
          <a:p>
            <a:endParaRPr lang="en-US"/>
          </a:p>
        </p:txBody>
      </p:sp>
      <p:sp>
        <p:nvSpPr>
          <p:cNvPr id="9" name="Freeform 9"/>
          <p:cNvSpPr/>
          <p:nvPr/>
        </p:nvSpPr>
        <p:spPr>
          <a:xfrm>
            <a:off x="12587624" y="5846220"/>
            <a:ext cx="4671676" cy="1114646"/>
          </a:xfrm>
          <a:custGeom>
            <a:avLst/>
            <a:gdLst/>
            <a:ahLst/>
            <a:cxnLst/>
            <a:rect l="l" t="t" r="r" b="b"/>
            <a:pathLst>
              <a:path w="4671676" h="1114646">
                <a:moveTo>
                  <a:pt x="0" y="0"/>
                </a:moveTo>
                <a:lnTo>
                  <a:pt x="4671676" y="0"/>
                </a:lnTo>
                <a:lnTo>
                  <a:pt x="4671676" y="1114645"/>
                </a:lnTo>
                <a:lnTo>
                  <a:pt x="0" y="1114645"/>
                </a:lnTo>
                <a:lnTo>
                  <a:pt x="0" y="0"/>
                </a:lnTo>
                <a:close/>
              </a:path>
            </a:pathLst>
          </a:custGeom>
          <a:blipFill>
            <a:blip r:embed="rId9"/>
            <a:stretch>
              <a:fillRect/>
            </a:stretch>
          </a:blipFill>
        </p:spPr>
        <p:txBody>
          <a:bodyPr/>
          <a:lstStyle/>
          <a:p>
            <a:endParaRPr lang="en-US"/>
          </a:p>
        </p:txBody>
      </p:sp>
      <p:sp>
        <p:nvSpPr>
          <p:cNvPr id="10" name="Freeform 10"/>
          <p:cNvSpPr/>
          <p:nvPr/>
        </p:nvSpPr>
        <p:spPr>
          <a:xfrm>
            <a:off x="486097" y="5635884"/>
            <a:ext cx="5570920" cy="2445251"/>
          </a:xfrm>
          <a:custGeom>
            <a:avLst/>
            <a:gdLst/>
            <a:ahLst/>
            <a:cxnLst/>
            <a:rect l="l" t="t" r="r" b="b"/>
            <a:pathLst>
              <a:path w="5570920" h="2445251">
                <a:moveTo>
                  <a:pt x="0" y="0"/>
                </a:moveTo>
                <a:lnTo>
                  <a:pt x="5570919" y="0"/>
                </a:lnTo>
                <a:lnTo>
                  <a:pt x="5570919" y="2445251"/>
                </a:lnTo>
                <a:lnTo>
                  <a:pt x="0" y="2445251"/>
                </a:lnTo>
                <a:lnTo>
                  <a:pt x="0" y="0"/>
                </a:lnTo>
                <a:close/>
              </a:path>
            </a:pathLst>
          </a:custGeom>
          <a:blipFill>
            <a:blip r:embed="rId10"/>
            <a:stretch>
              <a:fillRect/>
            </a:stretch>
          </a:blipFill>
        </p:spPr>
        <p:txBody>
          <a:bodyPr/>
          <a:lstStyle/>
          <a:p>
            <a:endParaRPr lang="en-US"/>
          </a:p>
        </p:txBody>
      </p:sp>
      <p:sp>
        <p:nvSpPr>
          <p:cNvPr id="11" name="Freeform 11"/>
          <p:cNvSpPr/>
          <p:nvPr/>
        </p:nvSpPr>
        <p:spPr>
          <a:xfrm>
            <a:off x="608525" y="2116821"/>
            <a:ext cx="10839832" cy="955487"/>
          </a:xfrm>
          <a:custGeom>
            <a:avLst/>
            <a:gdLst/>
            <a:ahLst/>
            <a:cxnLst/>
            <a:rect l="l" t="t" r="r" b="b"/>
            <a:pathLst>
              <a:path w="10839832" h="955487">
                <a:moveTo>
                  <a:pt x="0" y="0"/>
                </a:moveTo>
                <a:lnTo>
                  <a:pt x="10839832" y="0"/>
                </a:lnTo>
                <a:lnTo>
                  <a:pt x="10839832" y="955486"/>
                </a:lnTo>
                <a:lnTo>
                  <a:pt x="0" y="955486"/>
                </a:lnTo>
                <a:lnTo>
                  <a:pt x="0" y="0"/>
                </a:lnTo>
                <a:close/>
              </a:path>
            </a:pathLst>
          </a:custGeom>
          <a:blipFill>
            <a:blip r:embed="rId11"/>
            <a:stretch>
              <a:fillRect/>
            </a:stretch>
          </a:blipFill>
        </p:spPr>
        <p:txBody>
          <a:bodyPr/>
          <a:lstStyle/>
          <a:p>
            <a:endParaRPr lang="en-US"/>
          </a:p>
        </p:txBody>
      </p:sp>
      <p:sp>
        <p:nvSpPr>
          <p:cNvPr id="12" name="TextBox 12"/>
          <p:cNvSpPr txBox="1"/>
          <p:nvPr/>
        </p:nvSpPr>
        <p:spPr>
          <a:xfrm>
            <a:off x="608525" y="387863"/>
            <a:ext cx="4050108" cy="359850"/>
          </a:xfrm>
          <a:prstGeom prst="rect">
            <a:avLst/>
          </a:prstGeom>
        </p:spPr>
        <p:txBody>
          <a:bodyPr lIns="0" tIns="0" rIns="0" bIns="0" rtlCol="0" anchor="t">
            <a:spAutoFit/>
          </a:bodyPr>
          <a:lstStyle/>
          <a:p>
            <a:pPr>
              <a:lnSpc>
                <a:spcPts val="2847"/>
              </a:lnSpc>
            </a:pPr>
            <a:r>
              <a:rPr lang="en-US" sz="2373">
                <a:solidFill>
                  <a:srgbClr val="5E2D17"/>
                </a:solidFill>
                <a:latin typeface="Open Sauce Semi-Bold"/>
              </a:rPr>
              <a:t>Appendix 6</a:t>
            </a:r>
          </a:p>
        </p:txBody>
      </p:sp>
      <p:sp>
        <p:nvSpPr>
          <p:cNvPr id="13" name="TextBox 13"/>
          <p:cNvSpPr txBox="1"/>
          <p:nvPr/>
        </p:nvSpPr>
        <p:spPr>
          <a:xfrm>
            <a:off x="6798540" y="387863"/>
            <a:ext cx="11038602" cy="352425"/>
          </a:xfrm>
          <a:prstGeom prst="rect">
            <a:avLst/>
          </a:prstGeom>
        </p:spPr>
        <p:txBody>
          <a:bodyPr lIns="0" tIns="0" rIns="0" bIns="0" rtlCol="0" anchor="t">
            <a:spAutoFit/>
          </a:bodyPr>
          <a:lstStyle/>
          <a:p>
            <a:pPr algn="r">
              <a:lnSpc>
                <a:spcPts val="2847"/>
              </a:lnSpc>
            </a:pPr>
            <a:r>
              <a:rPr lang="en-US" sz="2373">
                <a:solidFill>
                  <a:srgbClr val="5E2D17"/>
                </a:solidFill>
                <a:latin typeface="Open Sauce Bold"/>
              </a:rPr>
              <a:t>Guide on how to understand the three scenarios</a:t>
            </a:r>
          </a:p>
        </p:txBody>
      </p:sp>
      <p:sp>
        <p:nvSpPr>
          <p:cNvPr id="14" name="TextBox 14"/>
          <p:cNvSpPr txBox="1"/>
          <p:nvPr/>
        </p:nvSpPr>
        <p:spPr>
          <a:xfrm>
            <a:off x="11586283" y="3295788"/>
            <a:ext cx="6388784" cy="457200"/>
          </a:xfrm>
          <a:prstGeom prst="rect">
            <a:avLst/>
          </a:prstGeom>
        </p:spPr>
        <p:txBody>
          <a:bodyPr lIns="0" tIns="0" rIns="0" bIns="0" rtlCol="0" anchor="t">
            <a:spAutoFit/>
          </a:bodyPr>
          <a:lstStyle/>
          <a:p>
            <a:pPr>
              <a:lnSpc>
                <a:spcPts val="1800"/>
              </a:lnSpc>
              <a:spcBef>
                <a:spcPct val="0"/>
              </a:spcBef>
            </a:pPr>
            <a:r>
              <a:rPr lang="en-US" sz="1500">
                <a:solidFill>
                  <a:srgbClr val="5E2D17"/>
                </a:solidFill>
                <a:latin typeface="Open Sauce Bold"/>
              </a:rPr>
              <a:t>Uses the baseline number of allowable increase  to analyze impact of handling cost (min 155)</a:t>
            </a:r>
          </a:p>
        </p:txBody>
      </p:sp>
      <p:sp>
        <p:nvSpPr>
          <p:cNvPr id="15" name="TextBox 15"/>
          <p:cNvSpPr txBox="1"/>
          <p:nvPr/>
        </p:nvSpPr>
        <p:spPr>
          <a:xfrm>
            <a:off x="11609909" y="3801956"/>
            <a:ext cx="6227232" cy="457200"/>
          </a:xfrm>
          <a:prstGeom prst="rect">
            <a:avLst/>
          </a:prstGeom>
        </p:spPr>
        <p:txBody>
          <a:bodyPr lIns="0" tIns="0" rIns="0" bIns="0" rtlCol="0" anchor="t">
            <a:spAutoFit/>
          </a:bodyPr>
          <a:lstStyle/>
          <a:p>
            <a:pPr>
              <a:lnSpc>
                <a:spcPts val="1800"/>
              </a:lnSpc>
              <a:spcBef>
                <a:spcPct val="0"/>
              </a:spcBef>
            </a:pPr>
            <a:r>
              <a:rPr lang="en-US" sz="1500">
                <a:solidFill>
                  <a:srgbClr val="5E2D17"/>
                </a:solidFill>
                <a:latin typeface="Open Sauce Bold"/>
              </a:rPr>
              <a:t>Uses the baseline number of allowable increase to analyze impact of handling cost (min 66)</a:t>
            </a:r>
          </a:p>
        </p:txBody>
      </p:sp>
      <p:sp>
        <p:nvSpPr>
          <p:cNvPr id="16" name="TextBox 16"/>
          <p:cNvSpPr txBox="1"/>
          <p:nvPr/>
        </p:nvSpPr>
        <p:spPr>
          <a:xfrm>
            <a:off x="11529133" y="2427917"/>
            <a:ext cx="6388784" cy="457200"/>
          </a:xfrm>
          <a:prstGeom prst="rect">
            <a:avLst/>
          </a:prstGeom>
        </p:spPr>
        <p:txBody>
          <a:bodyPr lIns="0" tIns="0" rIns="0" bIns="0" rtlCol="0" anchor="t">
            <a:spAutoFit/>
          </a:bodyPr>
          <a:lstStyle/>
          <a:p>
            <a:pPr>
              <a:lnSpc>
                <a:spcPts val="1800"/>
              </a:lnSpc>
              <a:spcBef>
                <a:spcPct val="0"/>
              </a:spcBef>
            </a:pPr>
            <a:r>
              <a:rPr lang="en-US" sz="1500">
                <a:solidFill>
                  <a:srgbClr val="5E2D17"/>
                </a:solidFill>
                <a:latin typeface="Open Sauce Bold"/>
              </a:rPr>
              <a:t>Compares the result of SW4's sensitivity result to get the number of units to increase in the demand to analyze results</a:t>
            </a:r>
          </a:p>
        </p:txBody>
      </p:sp>
      <p:sp>
        <p:nvSpPr>
          <p:cNvPr id="17" name="TextBox 17"/>
          <p:cNvSpPr txBox="1"/>
          <p:nvPr/>
        </p:nvSpPr>
        <p:spPr>
          <a:xfrm>
            <a:off x="486097" y="8341963"/>
            <a:ext cx="5570920" cy="1371600"/>
          </a:xfrm>
          <a:prstGeom prst="rect">
            <a:avLst/>
          </a:prstGeom>
        </p:spPr>
        <p:txBody>
          <a:bodyPr lIns="0" tIns="0" rIns="0" bIns="0" rtlCol="0" anchor="t">
            <a:spAutoFit/>
          </a:bodyPr>
          <a:lstStyle/>
          <a:p>
            <a:pPr marL="323850" lvl="1" indent="-161925">
              <a:lnSpc>
                <a:spcPts val="1800"/>
              </a:lnSpc>
              <a:buFont typeface="Arial"/>
              <a:buChar char="•"/>
            </a:pPr>
            <a:r>
              <a:rPr lang="en-US" sz="1500">
                <a:solidFill>
                  <a:srgbClr val="5E2D17"/>
                </a:solidFill>
                <a:latin typeface="Open Sauce Bold"/>
              </a:rPr>
              <a:t>Added 164 to the total demand for customer 4, which changed the total demand for customer 4 to 5,664.</a:t>
            </a:r>
          </a:p>
          <a:p>
            <a:pPr marL="323850" lvl="1" indent="-161925">
              <a:lnSpc>
                <a:spcPts val="1800"/>
              </a:lnSpc>
              <a:buFont typeface="Arial"/>
              <a:buChar char="•"/>
            </a:pPr>
            <a:r>
              <a:rPr lang="en-US" sz="1500">
                <a:solidFill>
                  <a:srgbClr val="5E2D17"/>
                </a:solidFill>
                <a:latin typeface="Open Sauce Bold"/>
              </a:rPr>
              <a:t>The change was applied to supply constraint and customer 4 demand constraint</a:t>
            </a:r>
          </a:p>
          <a:p>
            <a:pPr marL="323850" lvl="1" indent="-161925">
              <a:lnSpc>
                <a:spcPts val="1800"/>
              </a:lnSpc>
              <a:buFont typeface="Arial"/>
              <a:buChar char="•"/>
            </a:pPr>
            <a:r>
              <a:rPr lang="en-US" sz="1500">
                <a:solidFill>
                  <a:srgbClr val="5E2D17"/>
                </a:solidFill>
                <a:latin typeface="Open Sauce Bold"/>
              </a:rPr>
              <a:t>Results showed that simulating the changes in demand shifted the results</a:t>
            </a:r>
          </a:p>
        </p:txBody>
      </p:sp>
      <p:sp>
        <p:nvSpPr>
          <p:cNvPr id="18" name="TextBox 18"/>
          <p:cNvSpPr txBox="1"/>
          <p:nvPr/>
        </p:nvSpPr>
        <p:spPr>
          <a:xfrm>
            <a:off x="6666234" y="7412978"/>
            <a:ext cx="4920049" cy="2514600"/>
          </a:xfrm>
          <a:prstGeom prst="rect">
            <a:avLst/>
          </a:prstGeom>
        </p:spPr>
        <p:txBody>
          <a:bodyPr lIns="0" tIns="0" rIns="0" bIns="0" rtlCol="0" anchor="t">
            <a:spAutoFit/>
          </a:bodyPr>
          <a:lstStyle/>
          <a:p>
            <a:pPr marL="323850" lvl="1" indent="-161925">
              <a:lnSpc>
                <a:spcPts val="1800"/>
              </a:lnSpc>
              <a:buFont typeface="Arial"/>
              <a:buChar char="•"/>
            </a:pPr>
            <a:r>
              <a:rPr lang="en-US" sz="1500">
                <a:solidFill>
                  <a:srgbClr val="5E2D17"/>
                </a:solidFill>
                <a:latin typeface="Open Sauce Bold"/>
              </a:rPr>
              <a:t>2 cases were observed. Handling costs changes were made such that in one case - the objective function coefficient remained within the allowable increase range and in other case it exceeded the allowable increase range. Handling costs changes were made across all the variables belonging to SW2.</a:t>
            </a:r>
          </a:p>
          <a:p>
            <a:pPr marL="323850" lvl="1" indent="-161925">
              <a:lnSpc>
                <a:spcPts val="1800"/>
              </a:lnSpc>
              <a:buFont typeface="Arial"/>
              <a:buChar char="•"/>
            </a:pPr>
            <a:r>
              <a:rPr lang="en-US" sz="1500">
                <a:solidFill>
                  <a:srgbClr val="5E2D17"/>
                </a:solidFill>
                <a:latin typeface="Open Sauce Bold"/>
              </a:rPr>
              <a:t>On both cases, the results increased the cost which results to having satellite warehouse 4 the optimal cost vs satellite warehouse 2</a:t>
            </a:r>
          </a:p>
          <a:p>
            <a:pPr>
              <a:lnSpc>
                <a:spcPts val="1800"/>
              </a:lnSpc>
            </a:pPr>
            <a:endParaRPr lang="en-US" sz="1500">
              <a:solidFill>
                <a:srgbClr val="5E2D17"/>
              </a:solidFill>
              <a:latin typeface="Open Sauce Bold"/>
            </a:endParaRPr>
          </a:p>
        </p:txBody>
      </p:sp>
      <p:sp>
        <p:nvSpPr>
          <p:cNvPr id="19" name="TextBox 19"/>
          <p:cNvSpPr txBox="1"/>
          <p:nvPr/>
        </p:nvSpPr>
        <p:spPr>
          <a:xfrm>
            <a:off x="12326199" y="7370440"/>
            <a:ext cx="4933101" cy="1600200"/>
          </a:xfrm>
          <a:prstGeom prst="rect">
            <a:avLst/>
          </a:prstGeom>
        </p:spPr>
        <p:txBody>
          <a:bodyPr lIns="0" tIns="0" rIns="0" bIns="0" rtlCol="0" anchor="t">
            <a:spAutoFit/>
          </a:bodyPr>
          <a:lstStyle/>
          <a:p>
            <a:pPr marL="323850" lvl="1" indent="-161925" algn="just">
              <a:lnSpc>
                <a:spcPts val="1800"/>
              </a:lnSpc>
              <a:buFont typeface="Arial"/>
              <a:buChar char="•"/>
            </a:pPr>
            <a:r>
              <a:rPr lang="en-US" sz="1500">
                <a:solidFill>
                  <a:srgbClr val="5E2D17"/>
                </a:solidFill>
                <a:latin typeface="Open Sauce Semi-Bold"/>
              </a:rPr>
              <a:t>2 cases were observed - for variable X93 and X94. LTL costs changes were made such that in X94 - the objective function coefficient exceeded the allowable increase range and in X93 it stayed within the allowable range.  </a:t>
            </a:r>
          </a:p>
          <a:p>
            <a:pPr marL="323850" lvl="1" indent="-161925" algn="just">
              <a:lnSpc>
                <a:spcPts val="1800"/>
              </a:lnSpc>
              <a:buFont typeface="Arial"/>
              <a:buChar char="•"/>
            </a:pPr>
            <a:r>
              <a:rPr lang="en-US" sz="1500">
                <a:solidFill>
                  <a:srgbClr val="5E2D17"/>
                </a:solidFill>
                <a:latin typeface="Open Sauce Semi-Bold"/>
              </a:rPr>
              <a:t>Both resulted in a shift in proposed solution to warehouse satellite 4 as the lowest cost</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8F5EC"/>
        </a:solidFill>
        <a:effectLst/>
      </p:bgPr>
    </p:bg>
    <p:spTree>
      <p:nvGrpSpPr>
        <p:cNvPr id="1" name=""/>
        <p:cNvGrpSpPr/>
        <p:nvPr/>
      </p:nvGrpSpPr>
      <p:grpSpPr>
        <a:xfrm>
          <a:off x="0" y="0"/>
          <a:ext cx="0" cy="0"/>
          <a:chOff x="0" y="0"/>
          <a:chExt cx="0" cy="0"/>
        </a:xfrm>
      </p:grpSpPr>
      <p:sp>
        <p:nvSpPr>
          <p:cNvPr id="2" name="AutoShape 2"/>
          <p:cNvSpPr/>
          <p:nvPr/>
        </p:nvSpPr>
        <p:spPr>
          <a:xfrm>
            <a:off x="0" y="1047750"/>
            <a:ext cx="18367571" cy="0"/>
          </a:xfrm>
          <a:prstGeom prst="line">
            <a:avLst/>
          </a:prstGeom>
          <a:ln w="9525" cap="flat">
            <a:solidFill>
              <a:srgbClr val="000000"/>
            </a:solidFill>
            <a:prstDash val="solid"/>
            <a:headEnd type="none" w="sm" len="sm"/>
            <a:tailEnd type="none" w="sm" len="sm"/>
          </a:ln>
        </p:spPr>
        <p:txBody>
          <a:bodyPr/>
          <a:lstStyle/>
          <a:p>
            <a:endParaRPr lang="en-US"/>
          </a:p>
        </p:txBody>
      </p:sp>
      <p:sp>
        <p:nvSpPr>
          <p:cNvPr id="3" name="Freeform 3"/>
          <p:cNvSpPr/>
          <p:nvPr/>
        </p:nvSpPr>
        <p:spPr>
          <a:xfrm rot="-8099999">
            <a:off x="11719280" y="5567863"/>
            <a:ext cx="8800674" cy="10681225"/>
          </a:xfrm>
          <a:custGeom>
            <a:avLst/>
            <a:gdLst/>
            <a:ahLst/>
            <a:cxnLst/>
            <a:rect l="l" t="t" r="r" b="b"/>
            <a:pathLst>
              <a:path w="8800674" h="10681225">
                <a:moveTo>
                  <a:pt x="0" y="0"/>
                </a:moveTo>
                <a:lnTo>
                  <a:pt x="8800674" y="0"/>
                </a:lnTo>
                <a:lnTo>
                  <a:pt x="8800674" y="10681225"/>
                </a:lnTo>
                <a:lnTo>
                  <a:pt x="0" y="10681225"/>
                </a:lnTo>
                <a:lnTo>
                  <a:pt x="0" y="0"/>
                </a:lnTo>
                <a:close/>
              </a:path>
            </a:pathLst>
          </a:custGeom>
          <a:blipFill>
            <a:blip r:embed="rId2"/>
            <a:stretch>
              <a:fillRect l="-3402" r="-3402"/>
            </a:stretch>
          </a:blipFill>
        </p:spPr>
        <p:txBody>
          <a:bodyPr/>
          <a:lstStyle/>
          <a:p>
            <a:endParaRPr lang="en-US"/>
          </a:p>
        </p:txBody>
      </p:sp>
      <p:graphicFrame>
        <p:nvGraphicFramePr>
          <p:cNvPr id="4" name="Table 4"/>
          <p:cNvGraphicFramePr>
            <a:graphicFrameLocks noGrp="1"/>
          </p:cNvGraphicFramePr>
          <p:nvPr/>
        </p:nvGraphicFramePr>
        <p:xfrm>
          <a:off x="1090415" y="2576195"/>
          <a:ext cx="9898951" cy="7337026"/>
        </p:xfrm>
        <a:graphic>
          <a:graphicData uri="http://schemas.openxmlformats.org/drawingml/2006/table">
            <a:tbl>
              <a:tblPr/>
              <a:tblGrid>
                <a:gridCol w="1755214">
                  <a:extLst>
                    <a:ext uri="{9D8B030D-6E8A-4147-A177-3AD203B41FA5}">
                      <a16:colId xmlns:a16="http://schemas.microsoft.com/office/drawing/2014/main" val="20000"/>
                    </a:ext>
                  </a:extLst>
                </a:gridCol>
                <a:gridCol w="8143737">
                  <a:extLst>
                    <a:ext uri="{9D8B030D-6E8A-4147-A177-3AD203B41FA5}">
                      <a16:colId xmlns:a16="http://schemas.microsoft.com/office/drawing/2014/main" val="20001"/>
                    </a:ext>
                  </a:extLst>
                </a:gridCol>
              </a:tblGrid>
              <a:tr h="2186903">
                <a:tc>
                  <a:txBody>
                    <a:bodyPr/>
                    <a:lstStyle/>
                    <a:p>
                      <a:pPr marL="0" lvl="0" indent="0" algn="ctr">
                        <a:lnSpc>
                          <a:spcPts val="3639"/>
                        </a:lnSpc>
                        <a:spcBef>
                          <a:spcPct val="0"/>
                        </a:spcBef>
                        <a:defRPr/>
                      </a:pPr>
                      <a:r>
                        <a:rPr lang="en-US" sz="2599">
                          <a:solidFill>
                            <a:srgbClr val="000000"/>
                          </a:solidFill>
                          <a:latin typeface="Open Sauce Semi-Bold"/>
                        </a:rPr>
                        <a:t>1</a:t>
                      </a:r>
                      <a:endParaRPr lang="en-US" sz="1100"/>
                    </a:p>
                  </a:txBody>
                  <a:tcPr marL="190500" marR="190500" marT="190500" marB="190500" anchor="ctr">
                    <a:lnL w="19050" cap="flat" cmpd="sng" algn="ctr">
                      <a:solidFill>
                        <a:srgbClr val="F8F5EC"/>
                      </a:solidFill>
                      <a:prstDash val="solid"/>
                      <a:round/>
                      <a:headEnd type="none" w="med" len="med"/>
                      <a:tailEnd type="none" w="med" len="med"/>
                    </a:lnL>
                    <a:lnR w="19050" cap="flat" cmpd="sng" algn="ctr">
                      <a:solidFill>
                        <a:srgbClr val="F8F5EC"/>
                      </a:solidFill>
                      <a:prstDash val="solid"/>
                      <a:round/>
                      <a:headEnd type="none" w="med" len="med"/>
                      <a:tailEnd type="none" w="med" len="med"/>
                    </a:lnR>
                    <a:lnT w="19050" cap="flat" cmpd="sng" algn="ctr">
                      <a:solidFill>
                        <a:srgbClr val="F8F5EC"/>
                      </a:solidFill>
                      <a:prstDash val="solid"/>
                      <a:round/>
                      <a:headEnd type="none" w="med" len="med"/>
                      <a:tailEnd type="none" w="med" len="med"/>
                    </a:lnT>
                    <a:lnB w="19050" cap="flat" cmpd="sng" algn="ctr">
                      <a:solidFill>
                        <a:srgbClr val="F8F5EC"/>
                      </a:solidFill>
                      <a:prstDash val="solid"/>
                      <a:round/>
                      <a:headEnd type="none" w="med" len="med"/>
                      <a:tailEnd type="none" w="med" len="med"/>
                    </a:lnB>
                    <a:solidFill>
                      <a:srgbClr val="C2A375"/>
                    </a:solidFill>
                  </a:tcPr>
                </a:tc>
                <a:tc>
                  <a:txBody>
                    <a:bodyPr/>
                    <a:lstStyle/>
                    <a:p>
                      <a:pPr algn="l">
                        <a:lnSpc>
                          <a:spcPts val="2799"/>
                        </a:lnSpc>
                        <a:defRPr/>
                      </a:pPr>
                      <a:r>
                        <a:rPr lang="en-US" sz="1999">
                          <a:solidFill>
                            <a:srgbClr val="432014"/>
                          </a:solidFill>
                          <a:latin typeface="Open Sauce Bold"/>
                        </a:rPr>
                        <a:t>Introduction</a:t>
                      </a:r>
                      <a:endParaRPr lang="en-US" sz="1100"/>
                    </a:p>
                    <a:p>
                      <a:pPr marL="431799" lvl="1" indent="-215899">
                        <a:lnSpc>
                          <a:spcPts val="2799"/>
                        </a:lnSpc>
                        <a:buFont typeface="Arial"/>
                        <a:buChar char="•"/>
                      </a:pPr>
                      <a:r>
                        <a:rPr lang="en-US" sz="1999">
                          <a:solidFill>
                            <a:srgbClr val="F8F5EC"/>
                          </a:solidFill>
                          <a:latin typeface="Open Sauce"/>
                        </a:rPr>
                        <a:t>Situation</a:t>
                      </a:r>
                    </a:p>
                    <a:p>
                      <a:pPr marL="431799" lvl="1" indent="-215899">
                        <a:lnSpc>
                          <a:spcPts val="2799"/>
                        </a:lnSpc>
                        <a:buFont typeface="Arial"/>
                        <a:buChar char="•"/>
                      </a:pPr>
                      <a:r>
                        <a:rPr lang="en-US" sz="1999">
                          <a:solidFill>
                            <a:srgbClr val="F8F5EC"/>
                          </a:solidFill>
                          <a:latin typeface="Open Sauce"/>
                        </a:rPr>
                        <a:t>Complication</a:t>
                      </a:r>
                    </a:p>
                    <a:p>
                      <a:pPr marL="431799" lvl="1" indent="-215899">
                        <a:lnSpc>
                          <a:spcPts val="2799"/>
                        </a:lnSpc>
                        <a:buFont typeface="Arial"/>
                        <a:buChar char="•"/>
                      </a:pPr>
                      <a:r>
                        <a:rPr lang="en-US" sz="1999">
                          <a:solidFill>
                            <a:srgbClr val="F8F5EC"/>
                          </a:solidFill>
                          <a:latin typeface="Open Sauce"/>
                        </a:rPr>
                        <a:t>Question </a:t>
                      </a:r>
                    </a:p>
                    <a:p>
                      <a:pPr marL="431799" lvl="1" indent="-215899" algn="l">
                        <a:lnSpc>
                          <a:spcPts val="2799"/>
                        </a:lnSpc>
                        <a:buFont typeface="Arial"/>
                        <a:buChar char="•"/>
                      </a:pPr>
                      <a:r>
                        <a:rPr lang="en-US" sz="1999">
                          <a:solidFill>
                            <a:srgbClr val="F8F5EC"/>
                          </a:solidFill>
                          <a:latin typeface="Open Sauce"/>
                        </a:rPr>
                        <a:t>Answer</a:t>
                      </a:r>
                    </a:p>
                  </a:txBody>
                  <a:tcPr marL="190500" marR="190500" marT="190500" marB="190500" anchor="ctr">
                    <a:lnL w="19050" cap="flat" cmpd="sng" algn="ctr">
                      <a:solidFill>
                        <a:srgbClr val="F8F5EC"/>
                      </a:solidFill>
                      <a:prstDash val="solid"/>
                      <a:round/>
                      <a:headEnd type="none" w="med" len="med"/>
                      <a:tailEnd type="none" w="med" len="med"/>
                    </a:lnL>
                    <a:lnR w="19050" cap="flat" cmpd="sng" algn="ctr">
                      <a:solidFill>
                        <a:srgbClr val="F8F5EC"/>
                      </a:solidFill>
                      <a:prstDash val="solid"/>
                      <a:round/>
                      <a:headEnd type="none" w="med" len="med"/>
                      <a:tailEnd type="none" w="med" len="med"/>
                    </a:lnR>
                    <a:lnT w="19050" cap="flat" cmpd="sng" algn="ctr">
                      <a:solidFill>
                        <a:srgbClr val="F8F5EC"/>
                      </a:solidFill>
                      <a:prstDash val="solid"/>
                      <a:round/>
                      <a:headEnd type="none" w="med" len="med"/>
                      <a:tailEnd type="none" w="med" len="med"/>
                    </a:lnT>
                    <a:lnB w="19050" cap="flat" cmpd="sng" algn="ctr">
                      <a:solidFill>
                        <a:srgbClr val="F8F5EC"/>
                      </a:solidFill>
                      <a:prstDash val="solid"/>
                      <a:round/>
                      <a:headEnd type="none" w="med" len="med"/>
                      <a:tailEnd type="none" w="med" len="med"/>
                    </a:lnB>
                    <a:solidFill>
                      <a:srgbClr val="C2A375"/>
                    </a:solidFill>
                  </a:tcPr>
                </a:tc>
                <a:extLst>
                  <a:ext uri="{0D108BD9-81ED-4DB2-BD59-A6C34878D82A}">
                    <a16:rowId xmlns:a16="http://schemas.microsoft.com/office/drawing/2014/main" val="10000"/>
                  </a:ext>
                </a:extLst>
              </a:tr>
              <a:tr h="2186903">
                <a:tc>
                  <a:txBody>
                    <a:bodyPr/>
                    <a:lstStyle/>
                    <a:p>
                      <a:pPr marL="0" lvl="0" indent="0" algn="ctr">
                        <a:lnSpc>
                          <a:spcPts val="3639"/>
                        </a:lnSpc>
                        <a:spcBef>
                          <a:spcPct val="0"/>
                        </a:spcBef>
                        <a:defRPr/>
                      </a:pPr>
                      <a:r>
                        <a:rPr lang="en-US" sz="2599">
                          <a:solidFill>
                            <a:srgbClr val="000000"/>
                          </a:solidFill>
                          <a:latin typeface="Open Sauce Semi-Bold"/>
                        </a:rPr>
                        <a:t>2</a:t>
                      </a:r>
                      <a:endParaRPr lang="en-US" sz="1100"/>
                    </a:p>
                  </a:txBody>
                  <a:tcPr marL="190500" marR="190500" marT="190500" marB="190500" anchor="ctr">
                    <a:lnL w="19050" cap="flat" cmpd="sng" algn="ctr">
                      <a:solidFill>
                        <a:srgbClr val="F8F5EC"/>
                      </a:solidFill>
                      <a:prstDash val="solid"/>
                      <a:round/>
                      <a:headEnd type="none" w="med" len="med"/>
                      <a:tailEnd type="none" w="med" len="med"/>
                    </a:lnL>
                    <a:lnR w="19050" cap="flat" cmpd="sng" algn="ctr">
                      <a:solidFill>
                        <a:srgbClr val="F8F5EC"/>
                      </a:solidFill>
                      <a:prstDash val="solid"/>
                      <a:round/>
                      <a:headEnd type="none" w="med" len="med"/>
                      <a:tailEnd type="none" w="med" len="med"/>
                    </a:lnR>
                    <a:lnT w="19050" cap="flat" cmpd="sng" algn="ctr">
                      <a:solidFill>
                        <a:srgbClr val="F8F5EC"/>
                      </a:solidFill>
                      <a:prstDash val="solid"/>
                      <a:round/>
                      <a:headEnd type="none" w="med" len="med"/>
                      <a:tailEnd type="none" w="med" len="med"/>
                    </a:lnT>
                    <a:lnB w="19050" cap="flat" cmpd="sng" algn="ctr">
                      <a:solidFill>
                        <a:srgbClr val="F8F5EC"/>
                      </a:solidFill>
                      <a:prstDash val="solid"/>
                      <a:round/>
                      <a:headEnd type="none" w="med" len="med"/>
                      <a:tailEnd type="none" w="med" len="med"/>
                    </a:lnB>
                    <a:solidFill>
                      <a:srgbClr val="C2A375"/>
                    </a:solidFill>
                  </a:tcPr>
                </a:tc>
                <a:tc>
                  <a:txBody>
                    <a:bodyPr/>
                    <a:lstStyle/>
                    <a:p>
                      <a:pPr algn="l">
                        <a:lnSpc>
                          <a:spcPts val="2799"/>
                        </a:lnSpc>
                        <a:defRPr/>
                      </a:pPr>
                      <a:r>
                        <a:rPr lang="en-US" sz="1999">
                          <a:solidFill>
                            <a:srgbClr val="432014"/>
                          </a:solidFill>
                          <a:latin typeface="Open Sauce Bold"/>
                        </a:rPr>
                        <a:t>Analysis</a:t>
                      </a:r>
                      <a:r>
                        <a:rPr lang="en-US" sz="1999">
                          <a:solidFill>
                            <a:srgbClr val="F8F5EC"/>
                          </a:solidFill>
                          <a:latin typeface="Open Sauce Bold"/>
                        </a:rPr>
                        <a:t> </a:t>
                      </a:r>
                      <a:endParaRPr lang="en-US" sz="1100"/>
                    </a:p>
                    <a:p>
                      <a:pPr marL="431799" lvl="1" indent="-215899">
                        <a:lnSpc>
                          <a:spcPts val="2799"/>
                        </a:lnSpc>
                        <a:buFont typeface="Arial"/>
                        <a:buChar char="•"/>
                      </a:pPr>
                      <a:r>
                        <a:rPr lang="en-US" sz="1999">
                          <a:solidFill>
                            <a:srgbClr val="F8F5EC"/>
                          </a:solidFill>
                          <a:latin typeface="Open Sauce"/>
                        </a:rPr>
                        <a:t>Decision Visualization</a:t>
                      </a:r>
                    </a:p>
                    <a:p>
                      <a:pPr marL="431799" lvl="1" indent="-215899">
                        <a:lnSpc>
                          <a:spcPts val="2799"/>
                        </a:lnSpc>
                        <a:buFont typeface="Arial"/>
                        <a:buChar char="•"/>
                      </a:pPr>
                      <a:r>
                        <a:rPr lang="en-US" sz="1999">
                          <a:solidFill>
                            <a:srgbClr val="F8F5EC"/>
                          </a:solidFill>
                          <a:latin typeface="Open Sauce"/>
                        </a:rPr>
                        <a:t>Objective &amp; Constraints </a:t>
                      </a:r>
                    </a:p>
                    <a:p>
                      <a:pPr marL="431799" lvl="1" indent="-215899">
                        <a:lnSpc>
                          <a:spcPts val="2799"/>
                        </a:lnSpc>
                        <a:buFont typeface="Arial"/>
                        <a:buChar char="•"/>
                      </a:pPr>
                      <a:r>
                        <a:rPr lang="en-US" sz="1999">
                          <a:solidFill>
                            <a:srgbClr val="F8F5EC"/>
                          </a:solidFill>
                          <a:latin typeface="Open Sauce"/>
                        </a:rPr>
                        <a:t>Business Alternative Comparison </a:t>
                      </a:r>
                    </a:p>
                    <a:p>
                      <a:pPr marL="431799" lvl="1" indent="-215899" algn="l">
                        <a:lnSpc>
                          <a:spcPts val="2799"/>
                        </a:lnSpc>
                        <a:buFont typeface="Arial"/>
                        <a:buChar char="•"/>
                      </a:pPr>
                      <a:r>
                        <a:rPr lang="en-US" sz="1999">
                          <a:solidFill>
                            <a:srgbClr val="F8F5EC"/>
                          </a:solidFill>
                          <a:latin typeface="Open Sauce"/>
                        </a:rPr>
                        <a:t>Scenario Analysis </a:t>
                      </a:r>
                    </a:p>
                  </a:txBody>
                  <a:tcPr marL="190500" marR="190500" marT="190500" marB="190500" anchor="ctr">
                    <a:lnL w="19050" cap="flat" cmpd="sng" algn="ctr">
                      <a:solidFill>
                        <a:srgbClr val="F8F5EC"/>
                      </a:solidFill>
                      <a:prstDash val="solid"/>
                      <a:round/>
                      <a:headEnd type="none" w="med" len="med"/>
                      <a:tailEnd type="none" w="med" len="med"/>
                    </a:lnL>
                    <a:lnR w="19050" cap="flat" cmpd="sng" algn="ctr">
                      <a:solidFill>
                        <a:srgbClr val="F8F5EC"/>
                      </a:solidFill>
                      <a:prstDash val="solid"/>
                      <a:round/>
                      <a:headEnd type="none" w="med" len="med"/>
                      <a:tailEnd type="none" w="med" len="med"/>
                    </a:lnR>
                    <a:lnT w="19050" cap="flat" cmpd="sng" algn="ctr">
                      <a:solidFill>
                        <a:srgbClr val="F8F5EC"/>
                      </a:solidFill>
                      <a:prstDash val="solid"/>
                      <a:round/>
                      <a:headEnd type="none" w="med" len="med"/>
                      <a:tailEnd type="none" w="med" len="med"/>
                    </a:lnT>
                    <a:lnB w="19050" cap="flat" cmpd="sng" algn="ctr">
                      <a:solidFill>
                        <a:srgbClr val="F8F5EC"/>
                      </a:solidFill>
                      <a:prstDash val="solid"/>
                      <a:round/>
                      <a:headEnd type="none" w="med" len="med"/>
                      <a:tailEnd type="none" w="med" len="med"/>
                    </a:lnB>
                    <a:solidFill>
                      <a:srgbClr val="C2A375"/>
                    </a:solidFill>
                  </a:tcPr>
                </a:tc>
                <a:extLst>
                  <a:ext uri="{0D108BD9-81ED-4DB2-BD59-A6C34878D82A}">
                    <a16:rowId xmlns:a16="http://schemas.microsoft.com/office/drawing/2014/main" val="10001"/>
                  </a:ext>
                </a:extLst>
              </a:tr>
              <a:tr h="1483002">
                <a:tc>
                  <a:txBody>
                    <a:bodyPr/>
                    <a:lstStyle/>
                    <a:p>
                      <a:pPr marL="0" lvl="0" indent="0" algn="ctr">
                        <a:lnSpc>
                          <a:spcPts val="3639"/>
                        </a:lnSpc>
                        <a:spcBef>
                          <a:spcPct val="0"/>
                        </a:spcBef>
                        <a:defRPr/>
                      </a:pPr>
                      <a:r>
                        <a:rPr lang="en-US" sz="2599">
                          <a:solidFill>
                            <a:srgbClr val="000000"/>
                          </a:solidFill>
                          <a:latin typeface="Open Sauce Semi-Bold"/>
                        </a:rPr>
                        <a:t>3</a:t>
                      </a:r>
                      <a:endParaRPr lang="en-US" sz="1100"/>
                    </a:p>
                  </a:txBody>
                  <a:tcPr marL="190500" marR="190500" marT="190500" marB="190500" anchor="ctr">
                    <a:lnL w="19050" cap="flat" cmpd="sng" algn="ctr">
                      <a:solidFill>
                        <a:srgbClr val="F8F5EC"/>
                      </a:solidFill>
                      <a:prstDash val="solid"/>
                      <a:round/>
                      <a:headEnd type="none" w="med" len="med"/>
                      <a:tailEnd type="none" w="med" len="med"/>
                    </a:lnL>
                    <a:lnR w="19050" cap="flat" cmpd="sng" algn="ctr">
                      <a:solidFill>
                        <a:srgbClr val="F8F5EC"/>
                      </a:solidFill>
                      <a:prstDash val="solid"/>
                      <a:round/>
                      <a:headEnd type="none" w="med" len="med"/>
                      <a:tailEnd type="none" w="med" len="med"/>
                    </a:lnR>
                    <a:lnT w="19050" cap="flat" cmpd="sng" algn="ctr">
                      <a:solidFill>
                        <a:srgbClr val="F8F5EC"/>
                      </a:solidFill>
                      <a:prstDash val="solid"/>
                      <a:round/>
                      <a:headEnd type="none" w="med" len="med"/>
                      <a:tailEnd type="none" w="med" len="med"/>
                    </a:lnT>
                    <a:lnB w="19050" cap="flat" cmpd="sng" algn="ctr">
                      <a:solidFill>
                        <a:srgbClr val="F8F5EC"/>
                      </a:solidFill>
                      <a:prstDash val="solid"/>
                      <a:round/>
                      <a:headEnd type="none" w="med" len="med"/>
                      <a:tailEnd type="none" w="med" len="med"/>
                    </a:lnB>
                    <a:solidFill>
                      <a:srgbClr val="C2A375"/>
                    </a:solidFill>
                  </a:tcPr>
                </a:tc>
                <a:tc>
                  <a:txBody>
                    <a:bodyPr/>
                    <a:lstStyle/>
                    <a:p>
                      <a:pPr algn="l">
                        <a:lnSpc>
                          <a:spcPts val="2799"/>
                        </a:lnSpc>
                        <a:defRPr/>
                      </a:pPr>
                      <a:r>
                        <a:rPr lang="en-US" sz="1999">
                          <a:solidFill>
                            <a:srgbClr val="5E2D17"/>
                          </a:solidFill>
                          <a:latin typeface="Open Sauce Bold"/>
                        </a:rPr>
                        <a:t>Conclusion</a:t>
                      </a:r>
                      <a:endParaRPr lang="en-US" sz="1100"/>
                    </a:p>
                    <a:p>
                      <a:pPr marL="431799" lvl="1" indent="-215899">
                        <a:lnSpc>
                          <a:spcPts val="2799"/>
                        </a:lnSpc>
                        <a:buFont typeface="Arial"/>
                        <a:buChar char="•"/>
                      </a:pPr>
                      <a:r>
                        <a:rPr lang="en-US" sz="1999">
                          <a:solidFill>
                            <a:srgbClr val="F8F5EC"/>
                          </a:solidFill>
                          <a:latin typeface="Open Sauce"/>
                        </a:rPr>
                        <a:t>Recommendations </a:t>
                      </a:r>
                    </a:p>
                    <a:p>
                      <a:pPr marL="431799" lvl="1" indent="-215899" algn="l">
                        <a:lnSpc>
                          <a:spcPts val="2799"/>
                        </a:lnSpc>
                        <a:buFont typeface="Arial"/>
                        <a:buChar char="•"/>
                      </a:pPr>
                      <a:r>
                        <a:rPr lang="en-US" sz="1999">
                          <a:solidFill>
                            <a:srgbClr val="F8F5EC"/>
                          </a:solidFill>
                          <a:latin typeface="Open Sauce"/>
                        </a:rPr>
                        <a:t>Key Learnings </a:t>
                      </a:r>
                    </a:p>
                  </a:txBody>
                  <a:tcPr marL="190500" marR="190500" marT="190500" marB="190500" anchor="ctr">
                    <a:lnL w="19050" cap="flat" cmpd="sng" algn="ctr">
                      <a:solidFill>
                        <a:srgbClr val="F8F5EC"/>
                      </a:solidFill>
                      <a:prstDash val="solid"/>
                      <a:round/>
                      <a:headEnd type="none" w="med" len="med"/>
                      <a:tailEnd type="none" w="med" len="med"/>
                    </a:lnL>
                    <a:lnR w="19050" cap="flat" cmpd="sng" algn="ctr">
                      <a:solidFill>
                        <a:srgbClr val="F8F5EC"/>
                      </a:solidFill>
                      <a:prstDash val="solid"/>
                      <a:round/>
                      <a:headEnd type="none" w="med" len="med"/>
                      <a:tailEnd type="none" w="med" len="med"/>
                    </a:lnR>
                    <a:lnT w="19050" cap="flat" cmpd="sng" algn="ctr">
                      <a:solidFill>
                        <a:srgbClr val="F8F5EC"/>
                      </a:solidFill>
                      <a:prstDash val="solid"/>
                      <a:round/>
                      <a:headEnd type="none" w="med" len="med"/>
                      <a:tailEnd type="none" w="med" len="med"/>
                    </a:lnT>
                    <a:lnB w="19050" cap="flat" cmpd="sng" algn="ctr">
                      <a:solidFill>
                        <a:srgbClr val="F8F5EC"/>
                      </a:solidFill>
                      <a:prstDash val="solid"/>
                      <a:round/>
                      <a:headEnd type="none" w="med" len="med"/>
                      <a:tailEnd type="none" w="med" len="med"/>
                    </a:lnB>
                    <a:solidFill>
                      <a:srgbClr val="C2A375"/>
                    </a:solidFill>
                  </a:tcPr>
                </a:tc>
                <a:extLst>
                  <a:ext uri="{0D108BD9-81ED-4DB2-BD59-A6C34878D82A}">
                    <a16:rowId xmlns:a16="http://schemas.microsoft.com/office/drawing/2014/main" val="10002"/>
                  </a:ext>
                </a:extLst>
              </a:tr>
              <a:tr h="1480218">
                <a:tc>
                  <a:txBody>
                    <a:bodyPr/>
                    <a:lstStyle/>
                    <a:p>
                      <a:pPr marL="0" lvl="0" indent="0" algn="ctr">
                        <a:lnSpc>
                          <a:spcPts val="3639"/>
                        </a:lnSpc>
                        <a:spcBef>
                          <a:spcPct val="0"/>
                        </a:spcBef>
                        <a:defRPr/>
                      </a:pPr>
                      <a:r>
                        <a:rPr lang="en-US" sz="2599">
                          <a:solidFill>
                            <a:srgbClr val="000000"/>
                          </a:solidFill>
                          <a:latin typeface="Open Sauce Semi-Bold"/>
                        </a:rPr>
                        <a:t>4</a:t>
                      </a:r>
                      <a:endParaRPr lang="en-US" sz="1100"/>
                    </a:p>
                  </a:txBody>
                  <a:tcPr marL="190500" marR="190500" marT="190500" marB="190500" anchor="ctr">
                    <a:lnL w="19050" cap="flat" cmpd="sng" algn="ctr">
                      <a:solidFill>
                        <a:srgbClr val="F8F5EC"/>
                      </a:solidFill>
                      <a:prstDash val="solid"/>
                      <a:round/>
                      <a:headEnd type="none" w="med" len="med"/>
                      <a:tailEnd type="none" w="med" len="med"/>
                    </a:lnL>
                    <a:lnR w="19050" cap="flat" cmpd="sng" algn="ctr">
                      <a:solidFill>
                        <a:srgbClr val="F8F5EC"/>
                      </a:solidFill>
                      <a:prstDash val="solid"/>
                      <a:round/>
                      <a:headEnd type="none" w="med" len="med"/>
                      <a:tailEnd type="none" w="med" len="med"/>
                    </a:lnR>
                    <a:lnT w="19050" cap="flat" cmpd="sng" algn="ctr">
                      <a:solidFill>
                        <a:srgbClr val="F8F5EC"/>
                      </a:solidFill>
                      <a:prstDash val="solid"/>
                      <a:round/>
                      <a:headEnd type="none" w="med" len="med"/>
                      <a:tailEnd type="none" w="med" len="med"/>
                    </a:lnT>
                    <a:lnB w="19050" cap="flat" cmpd="sng" algn="ctr">
                      <a:solidFill>
                        <a:srgbClr val="F8F5EC"/>
                      </a:solidFill>
                      <a:prstDash val="solid"/>
                      <a:round/>
                      <a:headEnd type="none" w="med" len="med"/>
                      <a:tailEnd type="none" w="med" len="med"/>
                    </a:lnB>
                    <a:solidFill>
                      <a:srgbClr val="C2A375"/>
                    </a:solidFill>
                  </a:tcPr>
                </a:tc>
                <a:tc>
                  <a:txBody>
                    <a:bodyPr/>
                    <a:lstStyle/>
                    <a:p>
                      <a:pPr algn="l">
                        <a:lnSpc>
                          <a:spcPts val="2799"/>
                        </a:lnSpc>
                        <a:defRPr/>
                      </a:pPr>
                      <a:r>
                        <a:rPr lang="en-US" sz="1999">
                          <a:solidFill>
                            <a:srgbClr val="5E2D17"/>
                          </a:solidFill>
                          <a:latin typeface="Open Sauce Bold"/>
                        </a:rPr>
                        <a:t>Conclusion</a:t>
                      </a:r>
                      <a:endParaRPr lang="en-US" sz="1100"/>
                    </a:p>
                    <a:p>
                      <a:pPr marL="431799" lvl="1" indent="-215899">
                        <a:lnSpc>
                          <a:spcPts val="2799"/>
                        </a:lnSpc>
                        <a:buFont typeface="Arial"/>
                        <a:buChar char="•"/>
                      </a:pPr>
                      <a:r>
                        <a:rPr lang="en-US" sz="1999">
                          <a:solidFill>
                            <a:srgbClr val="F8F5EC"/>
                          </a:solidFill>
                          <a:latin typeface="Open Sauce"/>
                        </a:rPr>
                        <a:t>Mathematical Visualization &amp; Objective function</a:t>
                      </a:r>
                    </a:p>
                    <a:p>
                      <a:pPr marL="431799" lvl="1" indent="-215899">
                        <a:lnSpc>
                          <a:spcPts val="2799"/>
                        </a:lnSpc>
                        <a:buFont typeface="Arial"/>
                        <a:buChar char="•"/>
                      </a:pPr>
                      <a:r>
                        <a:rPr lang="en-US" sz="1999">
                          <a:solidFill>
                            <a:srgbClr val="F8F5EC"/>
                          </a:solidFill>
                          <a:latin typeface="Open Sauce"/>
                        </a:rPr>
                        <a:t>Excel Model &amp; Scenarios</a:t>
                      </a:r>
                    </a:p>
                  </a:txBody>
                  <a:tcPr marL="190500" marR="190500" marT="190500" marB="190500" anchor="ctr">
                    <a:lnL w="19050" cap="flat" cmpd="sng" algn="ctr">
                      <a:solidFill>
                        <a:srgbClr val="F8F5EC"/>
                      </a:solidFill>
                      <a:prstDash val="solid"/>
                      <a:round/>
                      <a:headEnd type="none" w="med" len="med"/>
                      <a:tailEnd type="none" w="med" len="med"/>
                    </a:lnL>
                    <a:lnR w="19050" cap="flat" cmpd="sng" algn="ctr">
                      <a:solidFill>
                        <a:srgbClr val="F8F5EC"/>
                      </a:solidFill>
                      <a:prstDash val="solid"/>
                      <a:round/>
                      <a:headEnd type="none" w="med" len="med"/>
                      <a:tailEnd type="none" w="med" len="med"/>
                    </a:lnR>
                    <a:lnT w="19050" cap="flat" cmpd="sng" algn="ctr">
                      <a:solidFill>
                        <a:srgbClr val="F8F5EC"/>
                      </a:solidFill>
                      <a:prstDash val="solid"/>
                      <a:round/>
                      <a:headEnd type="none" w="med" len="med"/>
                      <a:tailEnd type="none" w="med" len="med"/>
                    </a:lnT>
                    <a:lnB w="19050" cap="flat" cmpd="sng" algn="ctr">
                      <a:solidFill>
                        <a:srgbClr val="F8F5EC"/>
                      </a:solidFill>
                      <a:prstDash val="solid"/>
                      <a:round/>
                      <a:headEnd type="none" w="med" len="med"/>
                      <a:tailEnd type="none" w="med" len="med"/>
                    </a:lnB>
                    <a:solidFill>
                      <a:srgbClr val="C2A375"/>
                    </a:solidFill>
                  </a:tcPr>
                </a:tc>
                <a:extLst>
                  <a:ext uri="{0D108BD9-81ED-4DB2-BD59-A6C34878D82A}">
                    <a16:rowId xmlns:a16="http://schemas.microsoft.com/office/drawing/2014/main" val="10003"/>
                  </a:ext>
                </a:extLst>
              </a:tr>
            </a:tbl>
          </a:graphicData>
        </a:graphic>
      </p:graphicFrame>
      <p:sp>
        <p:nvSpPr>
          <p:cNvPr id="5" name="Freeform 5"/>
          <p:cNvSpPr/>
          <p:nvPr/>
        </p:nvSpPr>
        <p:spPr>
          <a:xfrm>
            <a:off x="14804450" y="-362908"/>
            <a:ext cx="1315167" cy="1501540"/>
          </a:xfrm>
          <a:custGeom>
            <a:avLst/>
            <a:gdLst/>
            <a:ahLst/>
            <a:cxnLst/>
            <a:rect l="l" t="t" r="r" b="b"/>
            <a:pathLst>
              <a:path w="1315167" h="1501540">
                <a:moveTo>
                  <a:pt x="0" y="0"/>
                </a:moveTo>
                <a:lnTo>
                  <a:pt x="1315167" y="0"/>
                </a:lnTo>
                <a:lnTo>
                  <a:pt x="1315167" y="1501541"/>
                </a:lnTo>
                <a:lnTo>
                  <a:pt x="0" y="1501541"/>
                </a:lnTo>
                <a:lnTo>
                  <a:pt x="0" y="0"/>
                </a:lnTo>
                <a:close/>
              </a:path>
            </a:pathLst>
          </a:custGeom>
          <a:blipFill>
            <a:blip r:embed="rId3"/>
            <a:stretch>
              <a:fillRect/>
            </a:stretch>
          </a:blipFill>
        </p:spPr>
        <p:txBody>
          <a:bodyPr/>
          <a:lstStyle/>
          <a:p>
            <a:endParaRPr lang="en-US"/>
          </a:p>
        </p:txBody>
      </p:sp>
      <p:sp>
        <p:nvSpPr>
          <p:cNvPr id="6" name="TextBox 6"/>
          <p:cNvSpPr txBox="1"/>
          <p:nvPr/>
        </p:nvSpPr>
        <p:spPr>
          <a:xfrm>
            <a:off x="608525" y="387863"/>
            <a:ext cx="4007234" cy="352276"/>
          </a:xfrm>
          <a:prstGeom prst="rect">
            <a:avLst/>
          </a:prstGeom>
        </p:spPr>
        <p:txBody>
          <a:bodyPr lIns="0" tIns="0" rIns="0" bIns="0" rtlCol="0" anchor="t">
            <a:spAutoFit/>
          </a:bodyPr>
          <a:lstStyle/>
          <a:p>
            <a:pPr>
              <a:lnSpc>
                <a:spcPts val="2847"/>
              </a:lnSpc>
            </a:pPr>
            <a:r>
              <a:rPr lang="en-US" sz="2373">
                <a:solidFill>
                  <a:srgbClr val="5E2D17"/>
                </a:solidFill>
                <a:latin typeface="Open Sauce Semi-Bold"/>
              </a:rPr>
              <a:t>LAVAZZA BUSINESS CASE</a:t>
            </a:r>
          </a:p>
        </p:txBody>
      </p:sp>
      <p:sp>
        <p:nvSpPr>
          <p:cNvPr id="7" name="TextBox 7"/>
          <p:cNvSpPr txBox="1"/>
          <p:nvPr/>
        </p:nvSpPr>
        <p:spPr>
          <a:xfrm>
            <a:off x="15140954" y="387863"/>
            <a:ext cx="2796417" cy="352276"/>
          </a:xfrm>
          <a:prstGeom prst="rect">
            <a:avLst/>
          </a:prstGeom>
        </p:spPr>
        <p:txBody>
          <a:bodyPr lIns="0" tIns="0" rIns="0" bIns="0" rtlCol="0" anchor="t">
            <a:spAutoFit/>
          </a:bodyPr>
          <a:lstStyle/>
          <a:p>
            <a:pPr algn="r">
              <a:lnSpc>
                <a:spcPts val="2847"/>
              </a:lnSpc>
            </a:pPr>
            <a:r>
              <a:rPr lang="en-US" sz="2373">
                <a:solidFill>
                  <a:srgbClr val="000000"/>
                </a:solidFill>
                <a:latin typeface="Open Sauce Semi-Bold"/>
              </a:rPr>
              <a:t>TEAM 6 </a:t>
            </a:r>
          </a:p>
        </p:txBody>
      </p:sp>
      <p:sp>
        <p:nvSpPr>
          <p:cNvPr id="8" name="TextBox 8"/>
          <p:cNvSpPr txBox="1"/>
          <p:nvPr/>
        </p:nvSpPr>
        <p:spPr>
          <a:xfrm>
            <a:off x="1090415" y="1355566"/>
            <a:ext cx="12930952" cy="960755"/>
          </a:xfrm>
          <a:prstGeom prst="rect">
            <a:avLst/>
          </a:prstGeom>
        </p:spPr>
        <p:txBody>
          <a:bodyPr lIns="0" tIns="0" rIns="0" bIns="0" rtlCol="0" anchor="t">
            <a:spAutoFit/>
          </a:bodyPr>
          <a:lstStyle/>
          <a:p>
            <a:pPr>
              <a:lnSpc>
                <a:spcPts val="7209"/>
              </a:lnSpc>
            </a:pPr>
            <a:r>
              <a:rPr lang="en-US" sz="6999">
                <a:solidFill>
                  <a:srgbClr val="5E2D17"/>
                </a:solidFill>
                <a:latin typeface="Open Sauce Semi-Bold"/>
              </a:rPr>
              <a:t>Agenda</a:t>
            </a:r>
          </a:p>
        </p:txBody>
      </p:sp>
      <p:sp>
        <p:nvSpPr>
          <p:cNvPr id="9" name="Freeform 9"/>
          <p:cNvSpPr/>
          <p:nvPr/>
        </p:nvSpPr>
        <p:spPr>
          <a:xfrm rot="8168621">
            <a:off x="16822479" y="1763192"/>
            <a:ext cx="3355553" cy="3856957"/>
          </a:xfrm>
          <a:custGeom>
            <a:avLst/>
            <a:gdLst/>
            <a:ahLst/>
            <a:cxnLst/>
            <a:rect l="l" t="t" r="r" b="b"/>
            <a:pathLst>
              <a:path w="3355553" h="3856957">
                <a:moveTo>
                  <a:pt x="0" y="0"/>
                </a:moveTo>
                <a:lnTo>
                  <a:pt x="3355553" y="0"/>
                </a:lnTo>
                <a:lnTo>
                  <a:pt x="3355553" y="3856957"/>
                </a:lnTo>
                <a:lnTo>
                  <a:pt x="0" y="3856957"/>
                </a:lnTo>
                <a:lnTo>
                  <a:pt x="0" y="0"/>
                </a:lnTo>
                <a:close/>
              </a:path>
            </a:pathLst>
          </a:custGeom>
          <a:blipFill>
            <a:blip r:embed="rId4"/>
            <a:stretch>
              <a:fillRect/>
            </a:stretch>
          </a:blipFill>
        </p:spPr>
        <p:txBody>
          <a:bodyPr/>
          <a:lstStyle/>
          <a:p>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8F5EC"/>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alphaModFix amt="31000"/>
            </a:blip>
            <a:stretch>
              <a:fillRect t="-9222" b="-9222"/>
            </a:stretch>
          </a:blipFill>
        </p:spPr>
        <p:txBody>
          <a:bodyPr/>
          <a:lstStyle/>
          <a:p>
            <a:endParaRPr lang="en-US"/>
          </a:p>
        </p:txBody>
      </p:sp>
      <p:sp>
        <p:nvSpPr>
          <p:cNvPr id="3" name="Freeform 3"/>
          <p:cNvSpPr/>
          <p:nvPr/>
        </p:nvSpPr>
        <p:spPr>
          <a:xfrm>
            <a:off x="7841363" y="4670397"/>
            <a:ext cx="2342026" cy="2506133"/>
          </a:xfrm>
          <a:custGeom>
            <a:avLst/>
            <a:gdLst/>
            <a:ahLst/>
            <a:cxnLst/>
            <a:rect l="l" t="t" r="r" b="b"/>
            <a:pathLst>
              <a:path w="2342026" h="2506133">
                <a:moveTo>
                  <a:pt x="0" y="0"/>
                </a:moveTo>
                <a:lnTo>
                  <a:pt x="2342026" y="0"/>
                </a:lnTo>
                <a:lnTo>
                  <a:pt x="2342026" y="2506133"/>
                </a:lnTo>
                <a:lnTo>
                  <a:pt x="0" y="2506133"/>
                </a:lnTo>
                <a:lnTo>
                  <a:pt x="0" y="0"/>
                </a:lnTo>
                <a:close/>
              </a:path>
            </a:pathLst>
          </a:custGeom>
          <a:blipFill>
            <a:blip r:embed="rId4"/>
            <a:stretch>
              <a:fillRect l="-4399" r="-24719"/>
            </a:stretch>
          </a:blipFill>
        </p:spPr>
        <p:txBody>
          <a:bodyPr/>
          <a:lstStyle/>
          <a:p>
            <a:endParaRPr lang="en-US"/>
          </a:p>
        </p:txBody>
      </p:sp>
      <p:grpSp>
        <p:nvGrpSpPr>
          <p:cNvPr id="4" name="Group 4"/>
          <p:cNvGrpSpPr/>
          <p:nvPr/>
        </p:nvGrpSpPr>
        <p:grpSpPr>
          <a:xfrm>
            <a:off x="10183389" y="3044269"/>
            <a:ext cx="7075911" cy="2629226"/>
            <a:chOff x="0" y="0"/>
            <a:chExt cx="1863614" cy="692471"/>
          </a:xfrm>
        </p:grpSpPr>
        <p:sp>
          <p:nvSpPr>
            <p:cNvPr id="5" name="Freeform 5"/>
            <p:cNvSpPr/>
            <p:nvPr/>
          </p:nvSpPr>
          <p:spPr>
            <a:xfrm>
              <a:off x="0" y="0"/>
              <a:ext cx="1863615" cy="692471"/>
            </a:xfrm>
            <a:custGeom>
              <a:avLst/>
              <a:gdLst/>
              <a:ahLst/>
              <a:cxnLst/>
              <a:rect l="l" t="t" r="r" b="b"/>
              <a:pathLst>
                <a:path w="1863615" h="692471">
                  <a:moveTo>
                    <a:pt x="55800" y="0"/>
                  </a:moveTo>
                  <a:lnTo>
                    <a:pt x="1807814" y="0"/>
                  </a:lnTo>
                  <a:cubicBezTo>
                    <a:pt x="1838632" y="0"/>
                    <a:pt x="1863615" y="24983"/>
                    <a:pt x="1863615" y="55800"/>
                  </a:cubicBezTo>
                  <a:lnTo>
                    <a:pt x="1863615" y="636671"/>
                  </a:lnTo>
                  <a:cubicBezTo>
                    <a:pt x="1863615" y="667488"/>
                    <a:pt x="1838632" y="692471"/>
                    <a:pt x="1807814" y="692471"/>
                  </a:cubicBezTo>
                  <a:lnTo>
                    <a:pt x="55800" y="692471"/>
                  </a:lnTo>
                  <a:cubicBezTo>
                    <a:pt x="24983" y="692471"/>
                    <a:pt x="0" y="667488"/>
                    <a:pt x="0" y="636671"/>
                  </a:cubicBezTo>
                  <a:lnTo>
                    <a:pt x="0" y="55800"/>
                  </a:lnTo>
                  <a:cubicBezTo>
                    <a:pt x="0" y="24983"/>
                    <a:pt x="24983" y="0"/>
                    <a:pt x="55800" y="0"/>
                  </a:cubicBezTo>
                  <a:close/>
                </a:path>
              </a:pathLst>
            </a:custGeom>
            <a:solidFill>
              <a:srgbClr val="C2A375">
                <a:alpha val="80784"/>
              </a:srgbClr>
            </a:solidFill>
          </p:spPr>
          <p:txBody>
            <a:bodyPr/>
            <a:lstStyle/>
            <a:p>
              <a:endParaRPr lang="en-US"/>
            </a:p>
          </p:txBody>
        </p:sp>
        <p:sp>
          <p:nvSpPr>
            <p:cNvPr id="6" name="TextBox 6"/>
            <p:cNvSpPr txBox="1"/>
            <p:nvPr/>
          </p:nvSpPr>
          <p:spPr>
            <a:xfrm>
              <a:off x="0" y="-38100"/>
              <a:ext cx="1863614" cy="730571"/>
            </a:xfrm>
            <a:prstGeom prst="rect">
              <a:avLst/>
            </a:prstGeom>
          </p:spPr>
          <p:txBody>
            <a:bodyPr lIns="50800" tIns="50800" rIns="50800" bIns="50800" rtlCol="0" anchor="ctr"/>
            <a:lstStyle/>
            <a:p>
              <a:pPr algn="ctr">
                <a:lnSpc>
                  <a:spcPts val="2659"/>
                </a:lnSpc>
                <a:spcBef>
                  <a:spcPct val="0"/>
                </a:spcBef>
              </a:pPr>
              <a:endParaRPr/>
            </a:p>
          </p:txBody>
        </p:sp>
      </p:grpSp>
      <p:grpSp>
        <p:nvGrpSpPr>
          <p:cNvPr id="7" name="Group 7"/>
          <p:cNvGrpSpPr/>
          <p:nvPr/>
        </p:nvGrpSpPr>
        <p:grpSpPr>
          <a:xfrm>
            <a:off x="958764" y="3121816"/>
            <a:ext cx="6897217" cy="2569976"/>
            <a:chOff x="0" y="0"/>
            <a:chExt cx="1816551" cy="676866"/>
          </a:xfrm>
        </p:grpSpPr>
        <p:sp>
          <p:nvSpPr>
            <p:cNvPr id="8" name="Freeform 8"/>
            <p:cNvSpPr/>
            <p:nvPr/>
          </p:nvSpPr>
          <p:spPr>
            <a:xfrm>
              <a:off x="0" y="0"/>
              <a:ext cx="1816551" cy="676866"/>
            </a:xfrm>
            <a:custGeom>
              <a:avLst/>
              <a:gdLst/>
              <a:ahLst/>
              <a:cxnLst/>
              <a:rect l="l" t="t" r="r" b="b"/>
              <a:pathLst>
                <a:path w="1816551" h="676866">
                  <a:moveTo>
                    <a:pt x="57246" y="0"/>
                  </a:moveTo>
                  <a:lnTo>
                    <a:pt x="1759305" y="0"/>
                  </a:lnTo>
                  <a:cubicBezTo>
                    <a:pt x="1790921" y="0"/>
                    <a:pt x="1816551" y="25630"/>
                    <a:pt x="1816551" y="57246"/>
                  </a:cubicBezTo>
                  <a:lnTo>
                    <a:pt x="1816551" y="619620"/>
                  </a:lnTo>
                  <a:cubicBezTo>
                    <a:pt x="1816551" y="634803"/>
                    <a:pt x="1810520" y="649363"/>
                    <a:pt x="1799784" y="660099"/>
                  </a:cubicBezTo>
                  <a:cubicBezTo>
                    <a:pt x="1789048" y="670835"/>
                    <a:pt x="1774488" y="676866"/>
                    <a:pt x="1759305" y="676866"/>
                  </a:cubicBezTo>
                  <a:lnTo>
                    <a:pt x="57246" y="676866"/>
                  </a:lnTo>
                  <a:cubicBezTo>
                    <a:pt x="25630" y="676866"/>
                    <a:pt x="0" y="651236"/>
                    <a:pt x="0" y="619620"/>
                  </a:cubicBezTo>
                  <a:lnTo>
                    <a:pt x="0" y="57246"/>
                  </a:lnTo>
                  <a:cubicBezTo>
                    <a:pt x="0" y="25630"/>
                    <a:pt x="25630" y="0"/>
                    <a:pt x="57246" y="0"/>
                  </a:cubicBezTo>
                  <a:close/>
                </a:path>
              </a:pathLst>
            </a:custGeom>
            <a:solidFill>
              <a:srgbClr val="C2A375">
                <a:alpha val="80784"/>
              </a:srgbClr>
            </a:solidFill>
          </p:spPr>
          <p:txBody>
            <a:bodyPr/>
            <a:lstStyle/>
            <a:p>
              <a:endParaRPr lang="en-US"/>
            </a:p>
          </p:txBody>
        </p:sp>
        <p:sp>
          <p:nvSpPr>
            <p:cNvPr id="9" name="TextBox 9"/>
            <p:cNvSpPr txBox="1"/>
            <p:nvPr/>
          </p:nvSpPr>
          <p:spPr>
            <a:xfrm>
              <a:off x="0" y="-38100"/>
              <a:ext cx="1816551" cy="714966"/>
            </a:xfrm>
            <a:prstGeom prst="rect">
              <a:avLst/>
            </a:prstGeom>
          </p:spPr>
          <p:txBody>
            <a:bodyPr lIns="50800" tIns="50800" rIns="50800" bIns="50800" rtlCol="0" anchor="ctr"/>
            <a:lstStyle/>
            <a:p>
              <a:pPr algn="ctr">
                <a:lnSpc>
                  <a:spcPts val="2659"/>
                </a:lnSpc>
                <a:spcBef>
                  <a:spcPct val="0"/>
                </a:spcBef>
              </a:pPr>
              <a:endParaRPr/>
            </a:p>
          </p:txBody>
        </p:sp>
      </p:grpSp>
      <p:sp>
        <p:nvSpPr>
          <p:cNvPr id="10" name="Freeform 10"/>
          <p:cNvSpPr/>
          <p:nvPr/>
        </p:nvSpPr>
        <p:spPr>
          <a:xfrm>
            <a:off x="10831561" y="3165502"/>
            <a:ext cx="605802" cy="626152"/>
          </a:xfrm>
          <a:custGeom>
            <a:avLst/>
            <a:gdLst/>
            <a:ahLst/>
            <a:cxnLst/>
            <a:rect l="l" t="t" r="r" b="b"/>
            <a:pathLst>
              <a:path w="605802" h="626152">
                <a:moveTo>
                  <a:pt x="0" y="0"/>
                </a:moveTo>
                <a:lnTo>
                  <a:pt x="605802" y="0"/>
                </a:lnTo>
                <a:lnTo>
                  <a:pt x="605802" y="626152"/>
                </a:lnTo>
                <a:lnTo>
                  <a:pt x="0" y="62615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1" name="Freeform 11"/>
          <p:cNvSpPr/>
          <p:nvPr/>
        </p:nvSpPr>
        <p:spPr>
          <a:xfrm>
            <a:off x="10605163" y="2316464"/>
            <a:ext cx="1007968" cy="1150808"/>
          </a:xfrm>
          <a:custGeom>
            <a:avLst/>
            <a:gdLst/>
            <a:ahLst/>
            <a:cxnLst/>
            <a:rect l="l" t="t" r="r" b="b"/>
            <a:pathLst>
              <a:path w="1007968" h="1150808">
                <a:moveTo>
                  <a:pt x="0" y="0"/>
                </a:moveTo>
                <a:lnTo>
                  <a:pt x="1007968" y="0"/>
                </a:lnTo>
                <a:lnTo>
                  <a:pt x="1007968" y="1150809"/>
                </a:lnTo>
                <a:lnTo>
                  <a:pt x="0" y="1150809"/>
                </a:lnTo>
                <a:lnTo>
                  <a:pt x="0" y="0"/>
                </a:lnTo>
                <a:close/>
              </a:path>
            </a:pathLst>
          </a:custGeom>
          <a:blipFill>
            <a:blip r:embed="rId7"/>
            <a:stretch>
              <a:fillRect/>
            </a:stretch>
          </a:blipFill>
        </p:spPr>
        <p:txBody>
          <a:bodyPr/>
          <a:lstStyle/>
          <a:p>
            <a:endParaRPr lang="en-US"/>
          </a:p>
        </p:txBody>
      </p:sp>
      <p:sp>
        <p:nvSpPr>
          <p:cNvPr id="12" name="TextBox 12"/>
          <p:cNvSpPr txBox="1"/>
          <p:nvPr/>
        </p:nvSpPr>
        <p:spPr>
          <a:xfrm>
            <a:off x="12349043" y="2294969"/>
            <a:ext cx="3059183" cy="596900"/>
          </a:xfrm>
          <a:prstGeom prst="rect">
            <a:avLst/>
          </a:prstGeom>
        </p:spPr>
        <p:txBody>
          <a:bodyPr lIns="0" tIns="0" rIns="0" bIns="0" rtlCol="0" anchor="t">
            <a:spAutoFit/>
          </a:bodyPr>
          <a:lstStyle/>
          <a:p>
            <a:pPr>
              <a:lnSpc>
                <a:spcPts val="4900"/>
              </a:lnSpc>
            </a:pPr>
            <a:r>
              <a:rPr lang="en-US" sz="3500">
                <a:solidFill>
                  <a:srgbClr val="000000"/>
                </a:solidFill>
                <a:latin typeface="Open Sauce Semi-Bold"/>
              </a:rPr>
              <a:t>Complication</a:t>
            </a:r>
          </a:p>
        </p:txBody>
      </p:sp>
      <p:sp>
        <p:nvSpPr>
          <p:cNvPr id="13" name="Freeform 13"/>
          <p:cNvSpPr/>
          <p:nvPr/>
        </p:nvSpPr>
        <p:spPr>
          <a:xfrm>
            <a:off x="10831561" y="4014732"/>
            <a:ext cx="605802" cy="647052"/>
          </a:xfrm>
          <a:custGeom>
            <a:avLst/>
            <a:gdLst/>
            <a:ahLst/>
            <a:cxnLst/>
            <a:rect l="l" t="t" r="r" b="b"/>
            <a:pathLst>
              <a:path w="605802" h="647052">
                <a:moveTo>
                  <a:pt x="0" y="0"/>
                </a:moveTo>
                <a:lnTo>
                  <a:pt x="605802" y="0"/>
                </a:lnTo>
                <a:lnTo>
                  <a:pt x="605802" y="647051"/>
                </a:lnTo>
                <a:lnTo>
                  <a:pt x="0" y="64705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4" name="Freeform 14"/>
          <p:cNvSpPr/>
          <p:nvPr/>
        </p:nvSpPr>
        <p:spPr>
          <a:xfrm>
            <a:off x="10786483" y="4884861"/>
            <a:ext cx="695959" cy="648111"/>
          </a:xfrm>
          <a:custGeom>
            <a:avLst/>
            <a:gdLst/>
            <a:ahLst/>
            <a:cxnLst/>
            <a:rect l="l" t="t" r="r" b="b"/>
            <a:pathLst>
              <a:path w="695959" h="648111">
                <a:moveTo>
                  <a:pt x="0" y="0"/>
                </a:moveTo>
                <a:lnTo>
                  <a:pt x="695958" y="0"/>
                </a:lnTo>
                <a:lnTo>
                  <a:pt x="695958" y="648112"/>
                </a:lnTo>
                <a:lnTo>
                  <a:pt x="0" y="648112"/>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5" name="TextBox 15"/>
          <p:cNvSpPr txBox="1"/>
          <p:nvPr/>
        </p:nvSpPr>
        <p:spPr>
          <a:xfrm>
            <a:off x="11857626" y="3440478"/>
            <a:ext cx="3683910" cy="322632"/>
          </a:xfrm>
          <a:prstGeom prst="rect">
            <a:avLst/>
          </a:prstGeom>
        </p:spPr>
        <p:txBody>
          <a:bodyPr lIns="0" tIns="0" rIns="0" bIns="0" rtlCol="0" anchor="t">
            <a:spAutoFit/>
          </a:bodyPr>
          <a:lstStyle/>
          <a:p>
            <a:pPr marL="0" lvl="0" indent="0">
              <a:lnSpc>
                <a:spcPts val="2688"/>
              </a:lnSpc>
              <a:spcBef>
                <a:spcPct val="0"/>
              </a:spcBef>
            </a:pPr>
            <a:r>
              <a:rPr lang="en-US" sz="1920">
                <a:solidFill>
                  <a:srgbClr val="000000"/>
                </a:solidFill>
                <a:latin typeface="Canva Sans Bold"/>
              </a:rPr>
              <a:t>Logistic Challenges</a:t>
            </a:r>
          </a:p>
        </p:txBody>
      </p:sp>
      <p:sp>
        <p:nvSpPr>
          <p:cNvPr id="16" name="TextBox 16"/>
          <p:cNvSpPr txBox="1"/>
          <p:nvPr/>
        </p:nvSpPr>
        <p:spPr>
          <a:xfrm>
            <a:off x="11857626" y="4226438"/>
            <a:ext cx="5163792" cy="322632"/>
          </a:xfrm>
          <a:prstGeom prst="rect">
            <a:avLst/>
          </a:prstGeom>
        </p:spPr>
        <p:txBody>
          <a:bodyPr lIns="0" tIns="0" rIns="0" bIns="0" rtlCol="0" anchor="t">
            <a:spAutoFit/>
          </a:bodyPr>
          <a:lstStyle/>
          <a:p>
            <a:pPr marL="0" lvl="0" indent="0">
              <a:lnSpc>
                <a:spcPts val="2688"/>
              </a:lnSpc>
              <a:spcBef>
                <a:spcPct val="0"/>
              </a:spcBef>
            </a:pPr>
            <a:r>
              <a:rPr lang="en-US" sz="1920">
                <a:solidFill>
                  <a:srgbClr val="000000"/>
                </a:solidFill>
                <a:latin typeface="Canva Sans Bold"/>
              </a:rPr>
              <a:t>Rising costs due to fluctuating market </a:t>
            </a:r>
          </a:p>
        </p:txBody>
      </p:sp>
      <p:sp>
        <p:nvSpPr>
          <p:cNvPr id="17" name="TextBox 17"/>
          <p:cNvSpPr txBox="1"/>
          <p:nvPr/>
        </p:nvSpPr>
        <p:spPr>
          <a:xfrm>
            <a:off x="11851298" y="5028551"/>
            <a:ext cx="5163792" cy="322632"/>
          </a:xfrm>
          <a:prstGeom prst="rect">
            <a:avLst/>
          </a:prstGeom>
        </p:spPr>
        <p:txBody>
          <a:bodyPr lIns="0" tIns="0" rIns="0" bIns="0" rtlCol="0" anchor="t">
            <a:spAutoFit/>
          </a:bodyPr>
          <a:lstStyle/>
          <a:p>
            <a:pPr marL="0" lvl="0" indent="0">
              <a:lnSpc>
                <a:spcPts val="2688"/>
              </a:lnSpc>
              <a:spcBef>
                <a:spcPct val="0"/>
              </a:spcBef>
            </a:pPr>
            <a:r>
              <a:rPr lang="en-US" sz="1920">
                <a:solidFill>
                  <a:srgbClr val="000000"/>
                </a:solidFill>
                <a:latin typeface="Canva Sans Bold"/>
              </a:rPr>
              <a:t>Pressure from large scale Retail chains</a:t>
            </a:r>
          </a:p>
        </p:txBody>
      </p:sp>
      <p:sp>
        <p:nvSpPr>
          <p:cNvPr id="18" name="Freeform 18"/>
          <p:cNvSpPr/>
          <p:nvPr/>
        </p:nvSpPr>
        <p:spPr>
          <a:xfrm>
            <a:off x="1132298" y="2367157"/>
            <a:ext cx="1037129" cy="1184102"/>
          </a:xfrm>
          <a:custGeom>
            <a:avLst/>
            <a:gdLst/>
            <a:ahLst/>
            <a:cxnLst/>
            <a:rect l="l" t="t" r="r" b="b"/>
            <a:pathLst>
              <a:path w="1037129" h="1184102">
                <a:moveTo>
                  <a:pt x="0" y="0"/>
                </a:moveTo>
                <a:lnTo>
                  <a:pt x="1037129" y="0"/>
                </a:lnTo>
                <a:lnTo>
                  <a:pt x="1037129" y="1184102"/>
                </a:lnTo>
                <a:lnTo>
                  <a:pt x="0" y="1184102"/>
                </a:lnTo>
                <a:lnTo>
                  <a:pt x="0" y="0"/>
                </a:lnTo>
                <a:close/>
              </a:path>
            </a:pathLst>
          </a:custGeom>
          <a:blipFill>
            <a:blip r:embed="rId7"/>
            <a:stretch>
              <a:fillRect/>
            </a:stretch>
          </a:blipFill>
          <a:ln cap="sq">
            <a:noFill/>
            <a:prstDash val="solid"/>
            <a:miter/>
          </a:ln>
        </p:spPr>
        <p:txBody>
          <a:bodyPr/>
          <a:lstStyle/>
          <a:p>
            <a:endParaRPr lang="en-US"/>
          </a:p>
        </p:txBody>
      </p:sp>
      <p:sp>
        <p:nvSpPr>
          <p:cNvPr id="19" name="Freeform 19"/>
          <p:cNvSpPr/>
          <p:nvPr/>
        </p:nvSpPr>
        <p:spPr>
          <a:xfrm>
            <a:off x="1621612" y="4007272"/>
            <a:ext cx="717918" cy="717918"/>
          </a:xfrm>
          <a:custGeom>
            <a:avLst/>
            <a:gdLst/>
            <a:ahLst/>
            <a:cxnLst/>
            <a:rect l="l" t="t" r="r" b="b"/>
            <a:pathLst>
              <a:path w="717918" h="717918">
                <a:moveTo>
                  <a:pt x="0" y="0"/>
                </a:moveTo>
                <a:lnTo>
                  <a:pt x="717918" y="0"/>
                </a:lnTo>
                <a:lnTo>
                  <a:pt x="717918" y="717918"/>
                </a:lnTo>
                <a:lnTo>
                  <a:pt x="0" y="717918"/>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20" name="Freeform 20"/>
          <p:cNvSpPr/>
          <p:nvPr/>
        </p:nvSpPr>
        <p:spPr>
          <a:xfrm>
            <a:off x="1650863" y="4852343"/>
            <a:ext cx="659416" cy="659416"/>
          </a:xfrm>
          <a:custGeom>
            <a:avLst/>
            <a:gdLst/>
            <a:ahLst/>
            <a:cxnLst/>
            <a:rect l="l" t="t" r="r" b="b"/>
            <a:pathLst>
              <a:path w="659416" h="659416">
                <a:moveTo>
                  <a:pt x="0" y="0"/>
                </a:moveTo>
                <a:lnTo>
                  <a:pt x="659416" y="0"/>
                </a:lnTo>
                <a:lnTo>
                  <a:pt x="659416" y="659416"/>
                </a:lnTo>
                <a:lnTo>
                  <a:pt x="0" y="659416"/>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US"/>
          </a:p>
        </p:txBody>
      </p:sp>
      <p:sp>
        <p:nvSpPr>
          <p:cNvPr id="21" name="Freeform 21"/>
          <p:cNvSpPr/>
          <p:nvPr/>
        </p:nvSpPr>
        <p:spPr>
          <a:xfrm>
            <a:off x="1649638" y="3218253"/>
            <a:ext cx="661866" cy="661866"/>
          </a:xfrm>
          <a:custGeom>
            <a:avLst/>
            <a:gdLst/>
            <a:ahLst/>
            <a:cxnLst/>
            <a:rect l="l" t="t" r="r" b="b"/>
            <a:pathLst>
              <a:path w="661866" h="661866">
                <a:moveTo>
                  <a:pt x="0" y="0"/>
                </a:moveTo>
                <a:lnTo>
                  <a:pt x="661865" y="0"/>
                </a:lnTo>
                <a:lnTo>
                  <a:pt x="661865" y="661865"/>
                </a:lnTo>
                <a:lnTo>
                  <a:pt x="0" y="661865"/>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en-US"/>
          </a:p>
        </p:txBody>
      </p:sp>
      <p:sp>
        <p:nvSpPr>
          <p:cNvPr id="22" name="TextBox 22"/>
          <p:cNvSpPr txBox="1"/>
          <p:nvPr/>
        </p:nvSpPr>
        <p:spPr>
          <a:xfrm>
            <a:off x="3209726" y="2380454"/>
            <a:ext cx="2395292" cy="596900"/>
          </a:xfrm>
          <a:prstGeom prst="rect">
            <a:avLst/>
          </a:prstGeom>
        </p:spPr>
        <p:txBody>
          <a:bodyPr lIns="0" tIns="0" rIns="0" bIns="0" rtlCol="0" anchor="t">
            <a:spAutoFit/>
          </a:bodyPr>
          <a:lstStyle/>
          <a:p>
            <a:pPr algn="ctr">
              <a:lnSpc>
                <a:spcPts val="4900"/>
              </a:lnSpc>
            </a:pPr>
            <a:r>
              <a:rPr lang="en-US" sz="3500">
                <a:solidFill>
                  <a:srgbClr val="000000"/>
                </a:solidFill>
                <a:latin typeface="Open Sauce Semi-Bold"/>
              </a:rPr>
              <a:t>Situation</a:t>
            </a:r>
          </a:p>
        </p:txBody>
      </p:sp>
      <p:sp>
        <p:nvSpPr>
          <p:cNvPr id="23" name="TextBox 23"/>
          <p:cNvSpPr txBox="1"/>
          <p:nvPr/>
        </p:nvSpPr>
        <p:spPr>
          <a:xfrm>
            <a:off x="2536605" y="3370967"/>
            <a:ext cx="3428785" cy="322483"/>
          </a:xfrm>
          <a:prstGeom prst="rect">
            <a:avLst/>
          </a:prstGeom>
        </p:spPr>
        <p:txBody>
          <a:bodyPr lIns="0" tIns="0" rIns="0" bIns="0" rtlCol="0" anchor="t">
            <a:spAutoFit/>
          </a:bodyPr>
          <a:lstStyle/>
          <a:p>
            <a:pPr marL="0" lvl="0" indent="0">
              <a:lnSpc>
                <a:spcPts val="2696"/>
              </a:lnSpc>
              <a:spcBef>
                <a:spcPct val="0"/>
              </a:spcBef>
            </a:pPr>
            <a:r>
              <a:rPr lang="en-US" sz="1925" u="none" strike="noStrike">
                <a:solidFill>
                  <a:srgbClr val="000000"/>
                </a:solidFill>
                <a:latin typeface="Canva Sans Bold"/>
              </a:rPr>
              <a:t>Italian Coffee Brand</a:t>
            </a:r>
          </a:p>
        </p:txBody>
      </p:sp>
      <p:sp>
        <p:nvSpPr>
          <p:cNvPr id="24" name="TextBox 24"/>
          <p:cNvSpPr txBox="1"/>
          <p:nvPr/>
        </p:nvSpPr>
        <p:spPr>
          <a:xfrm>
            <a:off x="2536605" y="4178590"/>
            <a:ext cx="2879049" cy="322483"/>
          </a:xfrm>
          <a:prstGeom prst="rect">
            <a:avLst/>
          </a:prstGeom>
        </p:spPr>
        <p:txBody>
          <a:bodyPr lIns="0" tIns="0" rIns="0" bIns="0" rtlCol="0" anchor="t">
            <a:spAutoFit/>
          </a:bodyPr>
          <a:lstStyle/>
          <a:p>
            <a:pPr marL="0" lvl="0" indent="0">
              <a:lnSpc>
                <a:spcPts val="2696"/>
              </a:lnSpc>
              <a:spcBef>
                <a:spcPct val="0"/>
              </a:spcBef>
            </a:pPr>
            <a:r>
              <a:rPr lang="en-US" sz="1925" u="none" strike="noStrike">
                <a:solidFill>
                  <a:srgbClr val="000000"/>
                </a:solidFill>
                <a:latin typeface="Canva Sans Bold"/>
              </a:rPr>
              <a:t>44% Retail Share </a:t>
            </a:r>
          </a:p>
        </p:txBody>
      </p:sp>
      <p:sp>
        <p:nvSpPr>
          <p:cNvPr id="25" name="TextBox 25"/>
          <p:cNvSpPr txBox="1"/>
          <p:nvPr/>
        </p:nvSpPr>
        <p:spPr>
          <a:xfrm>
            <a:off x="2536605" y="5000256"/>
            <a:ext cx="2936428" cy="322483"/>
          </a:xfrm>
          <a:prstGeom prst="rect">
            <a:avLst/>
          </a:prstGeom>
        </p:spPr>
        <p:txBody>
          <a:bodyPr lIns="0" tIns="0" rIns="0" bIns="0" rtlCol="0" anchor="t">
            <a:spAutoFit/>
          </a:bodyPr>
          <a:lstStyle/>
          <a:p>
            <a:pPr marL="0" lvl="0" indent="0">
              <a:lnSpc>
                <a:spcPts val="2696"/>
              </a:lnSpc>
              <a:spcBef>
                <a:spcPct val="0"/>
              </a:spcBef>
            </a:pPr>
            <a:r>
              <a:rPr lang="en-US" sz="1925" u="none" strike="noStrike">
                <a:solidFill>
                  <a:srgbClr val="000000"/>
                </a:solidFill>
                <a:latin typeface="Canva Sans Bold"/>
              </a:rPr>
              <a:t>Reputed Quality</a:t>
            </a:r>
          </a:p>
        </p:txBody>
      </p:sp>
      <p:grpSp>
        <p:nvGrpSpPr>
          <p:cNvPr id="26" name="Group 26"/>
          <p:cNvGrpSpPr/>
          <p:nvPr/>
        </p:nvGrpSpPr>
        <p:grpSpPr>
          <a:xfrm>
            <a:off x="10264228" y="6572714"/>
            <a:ext cx="6995072" cy="2995848"/>
            <a:chOff x="0" y="0"/>
            <a:chExt cx="2779666" cy="1190475"/>
          </a:xfrm>
        </p:grpSpPr>
        <p:sp>
          <p:nvSpPr>
            <p:cNvPr id="27" name="Freeform 27"/>
            <p:cNvSpPr/>
            <p:nvPr/>
          </p:nvSpPr>
          <p:spPr>
            <a:xfrm>
              <a:off x="0" y="0"/>
              <a:ext cx="2779667" cy="1190475"/>
            </a:xfrm>
            <a:custGeom>
              <a:avLst/>
              <a:gdLst/>
              <a:ahLst/>
              <a:cxnLst/>
              <a:rect l="l" t="t" r="r" b="b"/>
              <a:pathLst>
                <a:path w="2779667" h="1190475">
                  <a:moveTo>
                    <a:pt x="56445" y="0"/>
                  </a:moveTo>
                  <a:lnTo>
                    <a:pt x="2723221" y="0"/>
                  </a:lnTo>
                  <a:cubicBezTo>
                    <a:pt x="2738192" y="0"/>
                    <a:pt x="2752549" y="5947"/>
                    <a:pt x="2763134" y="16532"/>
                  </a:cubicBezTo>
                  <a:cubicBezTo>
                    <a:pt x="2773720" y="27118"/>
                    <a:pt x="2779667" y="41475"/>
                    <a:pt x="2779667" y="56445"/>
                  </a:cubicBezTo>
                  <a:lnTo>
                    <a:pt x="2779667" y="1134030"/>
                  </a:lnTo>
                  <a:cubicBezTo>
                    <a:pt x="2779667" y="1165204"/>
                    <a:pt x="2754395" y="1190475"/>
                    <a:pt x="2723221" y="1190475"/>
                  </a:cubicBezTo>
                  <a:lnTo>
                    <a:pt x="56445" y="1190475"/>
                  </a:lnTo>
                  <a:cubicBezTo>
                    <a:pt x="25271" y="1190475"/>
                    <a:pt x="0" y="1165204"/>
                    <a:pt x="0" y="1134030"/>
                  </a:cubicBezTo>
                  <a:lnTo>
                    <a:pt x="0" y="56445"/>
                  </a:lnTo>
                  <a:cubicBezTo>
                    <a:pt x="0" y="25271"/>
                    <a:pt x="25271" y="0"/>
                    <a:pt x="56445" y="0"/>
                  </a:cubicBezTo>
                  <a:close/>
                </a:path>
              </a:pathLst>
            </a:custGeom>
            <a:solidFill>
              <a:srgbClr val="BD7F4A">
                <a:alpha val="80784"/>
              </a:srgbClr>
            </a:solidFill>
          </p:spPr>
          <p:txBody>
            <a:bodyPr/>
            <a:lstStyle/>
            <a:p>
              <a:endParaRPr lang="en-US"/>
            </a:p>
          </p:txBody>
        </p:sp>
        <p:sp>
          <p:nvSpPr>
            <p:cNvPr id="28" name="TextBox 28"/>
            <p:cNvSpPr txBox="1"/>
            <p:nvPr/>
          </p:nvSpPr>
          <p:spPr>
            <a:xfrm>
              <a:off x="0" y="-38100"/>
              <a:ext cx="2779666" cy="1228575"/>
            </a:xfrm>
            <a:prstGeom prst="rect">
              <a:avLst/>
            </a:prstGeom>
          </p:spPr>
          <p:txBody>
            <a:bodyPr lIns="50800" tIns="50800" rIns="50800" bIns="50800" rtlCol="0" anchor="ctr"/>
            <a:lstStyle/>
            <a:p>
              <a:pPr algn="ctr">
                <a:lnSpc>
                  <a:spcPts val="2659"/>
                </a:lnSpc>
                <a:spcBef>
                  <a:spcPct val="0"/>
                </a:spcBef>
              </a:pPr>
              <a:endParaRPr/>
            </a:p>
          </p:txBody>
        </p:sp>
      </p:grpSp>
      <p:sp>
        <p:nvSpPr>
          <p:cNvPr id="29" name="Freeform 29"/>
          <p:cNvSpPr/>
          <p:nvPr/>
        </p:nvSpPr>
        <p:spPr>
          <a:xfrm>
            <a:off x="10735852" y="6943627"/>
            <a:ext cx="746590" cy="746590"/>
          </a:xfrm>
          <a:custGeom>
            <a:avLst/>
            <a:gdLst/>
            <a:ahLst/>
            <a:cxnLst/>
            <a:rect l="l" t="t" r="r" b="b"/>
            <a:pathLst>
              <a:path w="746590" h="746590">
                <a:moveTo>
                  <a:pt x="0" y="0"/>
                </a:moveTo>
                <a:lnTo>
                  <a:pt x="746589" y="0"/>
                </a:lnTo>
                <a:lnTo>
                  <a:pt x="746589" y="746589"/>
                </a:lnTo>
                <a:lnTo>
                  <a:pt x="0" y="746589"/>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txBody>
          <a:bodyPr/>
          <a:lstStyle/>
          <a:p>
            <a:endParaRPr lang="en-US"/>
          </a:p>
        </p:txBody>
      </p:sp>
      <p:sp>
        <p:nvSpPr>
          <p:cNvPr id="30" name="TextBox 30"/>
          <p:cNvSpPr txBox="1"/>
          <p:nvPr/>
        </p:nvSpPr>
        <p:spPr>
          <a:xfrm>
            <a:off x="13079714" y="5823523"/>
            <a:ext cx="2027583" cy="596826"/>
          </a:xfrm>
          <a:prstGeom prst="rect">
            <a:avLst/>
          </a:prstGeom>
        </p:spPr>
        <p:txBody>
          <a:bodyPr lIns="0" tIns="0" rIns="0" bIns="0" rtlCol="0" anchor="t">
            <a:spAutoFit/>
          </a:bodyPr>
          <a:lstStyle/>
          <a:p>
            <a:pPr>
              <a:lnSpc>
                <a:spcPts val="4900"/>
              </a:lnSpc>
            </a:pPr>
            <a:r>
              <a:rPr lang="en-US" sz="3500">
                <a:solidFill>
                  <a:srgbClr val="000000"/>
                </a:solidFill>
                <a:latin typeface="Open Sauce Semi-Bold"/>
              </a:rPr>
              <a:t>Answer</a:t>
            </a:r>
          </a:p>
        </p:txBody>
      </p:sp>
      <p:sp>
        <p:nvSpPr>
          <p:cNvPr id="31" name="TextBox 31"/>
          <p:cNvSpPr txBox="1"/>
          <p:nvPr/>
        </p:nvSpPr>
        <p:spPr>
          <a:xfrm>
            <a:off x="10786483" y="7956916"/>
            <a:ext cx="6285566" cy="1370203"/>
          </a:xfrm>
          <a:prstGeom prst="rect">
            <a:avLst/>
          </a:prstGeom>
        </p:spPr>
        <p:txBody>
          <a:bodyPr lIns="0" tIns="0" rIns="0" bIns="0" rtlCol="0" anchor="t">
            <a:spAutoFit/>
          </a:bodyPr>
          <a:lstStyle/>
          <a:p>
            <a:pPr marL="0" lvl="0" indent="0">
              <a:lnSpc>
                <a:spcPts val="2701"/>
              </a:lnSpc>
              <a:spcBef>
                <a:spcPct val="0"/>
              </a:spcBef>
            </a:pPr>
            <a:r>
              <a:rPr lang="en-US" sz="1929">
                <a:solidFill>
                  <a:srgbClr val="000000"/>
                </a:solidFill>
                <a:latin typeface="Canva Sans Bold"/>
              </a:rPr>
              <a:t>Minimize handling costs and distribution costs from the central warehouse and satellite warehouse to their six customers while satisfying customers' demands.</a:t>
            </a:r>
          </a:p>
        </p:txBody>
      </p:sp>
      <p:sp>
        <p:nvSpPr>
          <p:cNvPr id="32" name="TextBox 32"/>
          <p:cNvSpPr txBox="1"/>
          <p:nvPr/>
        </p:nvSpPr>
        <p:spPr>
          <a:xfrm>
            <a:off x="11691991" y="7122357"/>
            <a:ext cx="5482406" cy="341503"/>
          </a:xfrm>
          <a:prstGeom prst="rect">
            <a:avLst/>
          </a:prstGeom>
        </p:spPr>
        <p:txBody>
          <a:bodyPr lIns="0" tIns="0" rIns="0" bIns="0" rtlCol="0" anchor="t">
            <a:spAutoFit/>
          </a:bodyPr>
          <a:lstStyle/>
          <a:p>
            <a:pPr marL="0" lvl="0" indent="0">
              <a:lnSpc>
                <a:spcPts val="2701"/>
              </a:lnSpc>
              <a:spcBef>
                <a:spcPct val="0"/>
              </a:spcBef>
            </a:pPr>
            <a:r>
              <a:rPr lang="en-US" sz="1929">
                <a:solidFill>
                  <a:srgbClr val="000000"/>
                </a:solidFill>
                <a:latin typeface="Canva Sans Bold"/>
              </a:rPr>
              <a:t>Linear Trans- Shipment Programming</a:t>
            </a:r>
          </a:p>
        </p:txBody>
      </p:sp>
      <p:sp>
        <p:nvSpPr>
          <p:cNvPr id="33" name="Freeform 33"/>
          <p:cNvSpPr/>
          <p:nvPr/>
        </p:nvSpPr>
        <p:spPr>
          <a:xfrm>
            <a:off x="10474474" y="5890198"/>
            <a:ext cx="1007968" cy="1150808"/>
          </a:xfrm>
          <a:custGeom>
            <a:avLst/>
            <a:gdLst/>
            <a:ahLst/>
            <a:cxnLst/>
            <a:rect l="l" t="t" r="r" b="b"/>
            <a:pathLst>
              <a:path w="1007968" h="1150808">
                <a:moveTo>
                  <a:pt x="0" y="0"/>
                </a:moveTo>
                <a:lnTo>
                  <a:pt x="1007967" y="0"/>
                </a:lnTo>
                <a:lnTo>
                  <a:pt x="1007967" y="1150808"/>
                </a:lnTo>
                <a:lnTo>
                  <a:pt x="0" y="1150808"/>
                </a:lnTo>
                <a:lnTo>
                  <a:pt x="0" y="0"/>
                </a:lnTo>
                <a:close/>
              </a:path>
            </a:pathLst>
          </a:custGeom>
          <a:blipFill>
            <a:blip r:embed="rId7"/>
            <a:stretch>
              <a:fillRect/>
            </a:stretch>
          </a:blipFill>
        </p:spPr>
        <p:txBody>
          <a:bodyPr/>
          <a:lstStyle/>
          <a:p>
            <a:endParaRPr lang="en-US"/>
          </a:p>
        </p:txBody>
      </p:sp>
      <p:grpSp>
        <p:nvGrpSpPr>
          <p:cNvPr id="34" name="Group 34"/>
          <p:cNvGrpSpPr/>
          <p:nvPr/>
        </p:nvGrpSpPr>
        <p:grpSpPr>
          <a:xfrm>
            <a:off x="1028700" y="6572714"/>
            <a:ext cx="6690492" cy="2995848"/>
            <a:chOff x="0" y="0"/>
            <a:chExt cx="2666915" cy="1194183"/>
          </a:xfrm>
        </p:grpSpPr>
        <p:sp>
          <p:nvSpPr>
            <p:cNvPr id="35" name="Freeform 35"/>
            <p:cNvSpPr/>
            <p:nvPr/>
          </p:nvSpPr>
          <p:spPr>
            <a:xfrm>
              <a:off x="0" y="0"/>
              <a:ext cx="2666915" cy="1194183"/>
            </a:xfrm>
            <a:custGeom>
              <a:avLst/>
              <a:gdLst/>
              <a:ahLst/>
              <a:cxnLst/>
              <a:rect l="l" t="t" r="r" b="b"/>
              <a:pathLst>
                <a:path w="2666915" h="1194183">
                  <a:moveTo>
                    <a:pt x="59015" y="0"/>
                  </a:moveTo>
                  <a:lnTo>
                    <a:pt x="2607900" y="0"/>
                  </a:lnTo>
                  <a:cubicBezTo>
                    <a:pt x="2640493" y="0"/>
                    <a:pt x="2666915" y="26422"/>
                    <a:pt x="2666915" y="59015"/>
                  </a:cubicBezTo>
                  <a:lnTo>
                    <a:pt x="2666915" y="1135168"/>
                  </a:lnTo>
                  <a:cubicBezTo>
                    <a:pt x="2666915" y="1150820"/>
                    <a:pt x="2660697" y="1165831"/>
                    <a:pt x="2649630" y="1176898"/>
                  </a:cubicBezTo>
                  <a:cubicBezTo>
                    <a:pt x="2638562" y="1187965"/>
                    <a:pt x="2623552" y="1194183"/>
                    <a:pt x="2607900" y="1194183"/>
                  </a:cubicBezTo>
                  <a:lnTo>
                    <a:pt x="59015" y="1194183"/>
                  </a:lnTo>
                  <a:cubicBezTo>
                    <a:pt x="43363" y="1194183"/>
                    <a:pt x="28352" y="1187965"/>
                    <a:pt x="17285" y="1176898"/>
                  </a:cubicBezTo>
                  <a:cubicBezTo>
                    <a:pt x="6218" y="1165831"/>
                    <a:pt x="0" y="1150820"/>
                    <a:pt x="0" y="1135168"/>
                  </a:cubicBezTo>
                  <a:lnTo>
                    <a:pt x="0" y="59015"/>
                  </a:lnTo>
                  <a:cubicBezTo>
                    <a:pt x="0" y="43363"/>
                    <a:pt x="6218" y="28352"/>
                    <a:pt x="17285" y="17285"/>
                  </a:cubicBezTo>
                  <a:cubicBezTo>
                    <a:pt x="28352" y="6218"/>
                    <a:pt x="43363" y="0"/>
                    <a:pt x="59015" y="0"/>
                  </a:cubicBezTo>
                  <a:close/>
                </a:path>
              </a:pathLst>
            </a:custGeom>
            <a:solidFill>
              <a:srgbClr val="BD7F4A">
                <a:alpha val="80784"/>
              </a:srgbClr>
            </a:solidFill>
          </p:spPr>
          <p:txBody>
            <a:bodyPr/>
            <a:lstStyle/>
            <a:p>
              <a:endParaRPr lang="en-US"/>
            </a:p>
          </p:txBody>
        </p:sp>
        <p:sp>
          <p:nvSpPr>
            <p:cNvPr id="36" name="TextBox 36"/>
            <p:cNvSpPr txBox="1"/>
            <p:nvPr/>
          </p:nvSpPr>
          <p:spPr>
            <a:xfrm>
              <a:off x="0" y="-38100"/>
              <a:ext cx="2666915" cy="1232283"/>
            </a:xfrm>
            <a:prstGeom prst="rect">
              <a:avLst/>
            </a:prstGeom>
          </p:spPr>
          <p:txBody>
            <a:bodyPr lIns="50800" tIns="50800" rIns="50800" bIns="50800" rtlCol="0" anchor="ctr"/>
            <a:lstStyle/>
            <a:p>
              <a:pPr algn="ctr">
                <a:lnSpc>
                  <a:spcPts val="2659"/>
                </a:lnSpc>
                <a:spcBef>
                  <a:spcPct val="0"/>
                </a:spcBef>
              </a:pPr>
              <a:endParaRPr/>
            </a:p>
          </p:txBody>
        </p:sp>
      </p:grpSp>
      <p:sp>
        <p:nvSpPr>
          <p:cNvPr id="37" name="TextBox 37"/>
          <p:cNvSpPr txBox="1"/>
          <p:nvPr/>
        </p:nvSpPr>
        <p:spPr>
          <a:xfrm>
            <a:off x="2672157" y="5823523"/>
            <a:ext cx="3157683" cy="596826"/>
          </a:xfrm>
          <a:prstGeom prst="rect">
            <a:avLst/>
          </a:prstGeom>
        </p:spPr>
        <p:txBody>
          <a:bodyPr lIns="0" tIns="0" rIns="0" bIns="0" rtlCol="0" anchor="t">
            <a:spAutoFit/>
          </a:bodyPr>
          <a:lstStyle/>
          <a:p>
            <a:pPr algn="ctr">
              <a:lnSpc>
                <a:spcPts val="4900"/>
              </a:lnSpc>
            </a:pPr>
            <a:r>
              <a:rPr lang="en-US" sz="3500">
                <a:solidFill>
                  <a:srgbClr val="000000"/>
                </a:solidFill>
                <a:latin typeface="Open Sauce Semi-Bold"/>
              </a:rPr>
              <a:t>Question</a:t>
            </a:r>
          </a:p>
        </p:txBody>
      </p:sp>
      <p:sp>
        <p:nvSpPr>
          <p:cNvPr id="38" name="TextBox 38"/>
          <p:cNvSpPr txBox="1"/>
          <p:nvPr/>
        </p:nvSpPr>
        <p:spPr>
          <a:xfrm>
            <a:off x="1400050" y="6896002"/>
            <a:ext cx="6014645" cy="1027303"/>
          </a:xfrm>
          <a:prstGeom prst="rect">
            <a:avLst/>
          </a:prstGeom>
        </p:spPr>
        <p:txBody>
          <a:bodyPr lIns="0" tIns="0" rIns="0" bIns="0" rtlCol="0" anchor="t">
            <a:spAutoFit/>
          </a:bodyPr>
          <a:lstStyle/>
          <a:p>
            <a:pPr marL="0" lvl="0" indent="0">
              <a:lnSpc>
                <a:spcPts val="2701"/>
              </a:lnSpc>
              <a:spcBef>
                <a:spcPct val="0"/>
              </a:spcBef>
            </a:pPr>
            <a:r>
              <a:rPr lang="en-US" sz="1929">
                <a:solidFill>
                  <a:srgbClr val="000000"/>
                </a:solidFill>
                <a:latin typeface="Canva Sans Bold"/>
              </a:rPr>
              <a:t>How can Lavazza overhaul its logistics network to improve efficiency, reduce costs, and enhance customer satisfaction?</a:t>
            </a:r>
          </a:p>
        </p:txBody>
      </p:sp>
      <p:sp>
        <p:nvSpPr>
          <p:cNvPr id="39" name="TextBox 39"/>
          <p:cNvSpPr txBox="1"/>
          <p:nvPr/>
        </p:nvSpPr>
        <p:spPr>
          <a:xfrm>
            <a:off x="1416922" y="8075478"/>
            <a:ext cx="5980900" cy="1323213"/>
          </a:xfrm>
          <a:prstGeom prst="rect">
            <a:avLst/>
          </a:prstGeom>
        </p:spPr>
        <p:txBody>
          <a:bodyPr lIns="0" tIns="0" rIns="0" bIns="0" rtlCol="0" anchor="t">
            <a:spAutoFit/>
          </a:bodyPr>
          <a:lstStyle/>
          <a:p>
            <a:pPr>
              <a:lnSpc>
                <a:spcPts val="2142"/>
              </a:lnSpc>
            </a:pPr>
            <a:r>
              <a:rPr lang="en-US" sz="1530">
                <a:solidFill>
                  <a:srgbClr val="000000"/>
                </a:solidFill>
                <a:latin typeface="Canva Sans Bold"/>
              </a:rPr>
              <a:t>Key considerations:</a:t>
            </a:r>
          </a:p>
          <a:p>
            <a:pPr>
              <a:lnSpc>
                <a:spcPts val="2142"/>
              </a:lnSpc>
            </a:pPr>
            <a:r>
              <a:rPr lang="en-US" sz="1530">
                <a:solidFill>
                  <a:srgbClr val="000000"/>
                </a:solidFill>
                <a:latin typeface="Canva Sans Bold"/>
              </a:rPr>
              <a:t>1. Where should warehouses be located to best serve customer needs?</a:t>
            </a:r>
          </a:p>
          <a:p>
            <a:pPr>
              <a:lnSpc>
                <a:spcPts val="2142"/>
              </a:lnSpc>
            </a:pPr>
            <a:endParaRPr lang="en-US" sz="1530">
              <a:solidFill>
                <a:srgbClr val="000000"/>
              </a:solidFill>
              <a:latin typeface="Canva Sans Bold"/>
            </a:endParaRPr>
          </a:p>
          <a:p>
            <a:pPr marL="0" lvl="0" indent="0">
              <a:lnSpc>
                <a:spcPts val="2142"/>
              </a:lnSpc>
              <a:spcBef>
                <a:spcPct val="0"/>
              </a:spcBef>
            </a:pPr>
            <a:r>
              <a:rPr lang="en-US" sz="1530">
                <a:solidFill>
                  <a:srgbClr val="000000"/>
                </a:solidFill>
                <a:latin typeface="Canva Sans Bold"/>
              </a:rPr>
              <a:t>2. Which customers should be served from each warehouse?</a:t>
            </a:r>
          </a:p>
        </p:txBody>
      </p:sp>
      <p:sp>
        <p:nvSpPr>
          <p:cNvPr id="40" name="Freeform 40"/>
          <p:cNvSpPr/>
          <p:nvPr/>
        </p:nvSpPr>
        <p:spPr>
          <a:xfrm>
            <a:off x="1157364" y="5828297"/>
            <a:ext cx="1037129" cy="1184102"/>
          </a:xfrm>
          <a:custGeom>
            <a:avLst/>
            <a:gdLst/>
            <a:ahLst/>
            <a:cxnLst/>
            <a:rect l="l" t="t" r="r" b="b"/>
            <a:pathLst>
              <a:path w="1037129" h="1184102">
                <a:moveTo>
                  <a:pt x="0" y="0"/>
                </a:moveTo>
                <a:lnTo>
                  <a:pt x="1037129" y="0"/>
                </a:lnTo>
                <a:lnTo>
                  <a:pt x="1037129" y="1184102"/>
                </a:lnTo>
                <a:lnTo>
                  <a:pt x="0" y="1184102"/>
                </a:lnTo>
                <a:lnTo>
                  <a:pt x="0" y="0"/>
                </a:lnTo>
                <a:close/>
              </a:path>
            </a:pathLst>
          </a:custGeom>
          <a:blipFill>
            <a:blip r:embed="rId7"/>
            <a:stretch>
              <a:fillRect/>
            </a:stretch>
          </a:blipFill>
          <a:ln cap="sq">
            <a:noFill/>
            <a:prstDash val="solid"/>
            <a:miter/>
          </a:ln>
        </p:spPr>
        <p:txBody>
          <a:bodyPr/>
          <a:lstStyle/>
          <a:p>
            <a:endParaRPr lang="en-US"/>
          </a:p>
        </p:txBody>
      </p:sp>
      <p:sp>
        <p:nvSpPr>
          <p:cNvPr id="41" name="TextBox 41"/>
          <p:cNvSpPr txBox="1"/>
          <p:nvPr/>
        </p:nvSpPr>
        <p:spPr>
          <a:xfrm>
            <a:off x="10786483" y="9704397"/>
            <a:ext cx="7421389" cy="443417"/>
          </a:xfrm>
          <a:prstGeom prst="rect">
            <a:avLst/>
          </a:prstGeom>
        </p:spPr>
        <p:txBody>
          <a:bodyPr lIns="0" tIns="0" rIns="0" bIns="0" rtlCol="0" anchor="t">
            <a:spAutoFit/>
          </a:bodyPr>
          <a:lstStyle/>
          <a:p>
            <a:pPr>
              <a:lnSpc>
                <a:spcPts val="1260"/>
              </a:lnSpc>
            </a:pPr>
            <a:r>
              <a:rPr lang="en-US" sz="900">
                <a:solidFill>
                  <a:srgbClr val="000000"/>
                </a:solidFill>
                <a:latin typeface="Open Sauce"/>
              </a:rPr>
              <a:t>Source: </a:t>
            </a:r>
          </a:p>
          <a:p>
            <a:pPr marL="194325" lvl="1" indent="-97162">
              <a:lnSpc>
                <a:spcPts val="1260"/>
              </a:lnSpc>
              <a:buFont typeface="Arial"/>
              <a:buChar char="•"/>
            </a:pPr>
            <a:r>
              <a:rPr lang="en-US" sz="900">
                <a:solidFill>
                  <a:srgbClr val="000000"/>
                </a:solidFill>
                <a:latin typeface="Open Sauce"/>
              </a:rPr>
              <a:t>Daily Coffee News Staff (2023) Coffee Consumer Trends: Inside the NCA's Fall 2023 Report</a:t>
            </a:r>
          </a:p>
          <a:p>
            <a:pPr marL="194325" lvl="1" indent="-97162">
              <a:lnSpc>
                <a:spcPts val="1260"/>
              </a:lnSpc>
              <a:buFont typeface="Arial"/>
              <a:buChar char="•"/>
            </a:pPr>
            <a:r>
              <a:rPr lang="en-US" sz="900">
                <a:solidFill>
                  <a:srgbClr val="000000"/>
                </a:solidFill>
                <a:latin typeface="Open Sauce"/>
              </a:rPr>
              <a:t>BrandAaron Allen &amp; Associates. (2022, June 22). The Ultimate Guide to the Coffee Shop Industry</a:t>
            </a:r>
          </a:p>
        </p:txBody>
      </p:sp>
      <p:sp>
        <p:nvSpPr>
          <p:cNvPr id="42" name="AutoShape 42"/>
          <p:cNvSpPr/>
          <p:nvPr/>
        </p:nvSpPr>
        <p:spPr>
          <a:xfrm>
            <a:off x="0" y="1047750"/>
            <a:ext cx="18367571" cy="0"/>
          </a:xfrm>
          <a:prstGeom prst="line">
            <a:avLst/>
          </a:prstGeom>
          <a:ln w="9525" cap="flat">
            <a:solidFill>
              <a:srgbClr val="000000"/>
            </a:solidFill>
            <a:prstDash val="solid"/>
            <a:headEnd type="none" w="sm" len="sm"/>
            <a:tailEnd type="none" w="sm" len="sm"/>
          </a:ln>
        </p:spPr>
        <p:txBody>
          <a:bodyPr/>
          <a:lstStyle/>
          <a:p>
            <a:endParaRPr lang="en-US"/>
          </a:p>
        </p:txBody>
      </p:sp>
      <p:sp>
        <p:nvSpPr>
          <p:cNvPr id="43" name="TextBox 43"/>
          <p:cNvSpPr txBox="1"/>
          <p:nvPr/>
        </p:nvSpPr>
        <p:spPr>
          <a:xfrm>
            <a:off x="608525" y="387863"/>
            <a:ext cx="4050108" cy="359816"/>
          </a:xfrm>
          <a:prstGeom prst="rect">
            <a:avLst/>
          </a:prstGeom>
        </p:spPr>
        <p:txBody>
          <a:bodyPr lIns="0" tIns="0" rIns="0" bIns="0" rtlCol="0" anchor="t">
            <a:spAutoFit/>
          </a:bodyPr>
          <a:lstStyle/>
          <a:p>
            <a:pPr>
              <a:lnSpc>
                <a:spcPts val="2847"/>
              </a:lnSpc>
            </a:pPr>
            <a:r>
              <a:rPr lang="en-US" sz="2373">
                <a:solidFill>
                  <a:srgbClr val="5E2D17"/>
                </a:solidFill>
                <a:latin typeface="Open Sauce Semi-Bold"/>
              </a:rPr>
              <a:t>LAVAZZA BUSINESS CASE</a:t>
            </a:r>
          </a:p>
        </p:txBody>
      </p:sp>
      <p:sp>
        <p:nvSpPr>
          <p:cNvPr id="44" name="TextBox 44"/>
          <p:cNvSpPr txBox="1"/>
          <p:nvPr/>
        </p:nvSpPr>
        <p:spPr>
          <a:xfrm>
            <a:off x="15140954" y="387863"/>
            <a:ext cx="2796417" cy="352425"/>
          </a:xfrm>
          <a:prstGeom prst="rect">
            <a:avLst/>
          </a:prstGeom>
        </p:spPr>
        <p:txBody>
          <a:bodyPr lIns="0" tIns="0" rIns="0" bIns="0" rtlCol="0" anchor="t">
            <a:spAutoFit/>
          </a:bodyPr>
          <a:lstStyle/>
          <a:p>
            <a:pPr algn="r">
              <a:lnSpc>
                <a:spcPts val="2847"/>
              </a:lnSpc>
            </a:pPr>
            <a:r>
              <a:rPr lang="en-US" sz="2373">
                <a:solidFill>
                  <a:srgbClr val="5E2D17"/>
                </a:solidFill>
                <a:latin typeface="Open Sauce Semi-Bold"/>
              </a:rPr>
              <a:t>TEAM 6  </a:t>
            </a:r>
          </a:p>
        </p:txBody>
      </p:sp>
      <p:sp>
        <p:nvSpPr>
          <p:cNvPr id="45" name="TextBox 45"/>
          <p:cNvSpPr txBox="1"/>
          <p:nvPr/>
        </p:nvSpPr>
        <p:spPr>
          <a:xfrm>
            <a:off x="3670412" y="1313859"/>
            <a:ext cx="12654093" cy="960755"/>
          </a:xfrm>
          <a:prstGeom prst="rect">
            <a:avLst/>
          </a:prstGeom>
        </p:spPr>
        <p:txBody>
          <a:bodyPr lIns="0" tIns="0" rIns="0" bIns="0" rtlCol="0" anchor="t">
            <a:spAutoFit/>
          </a:bodyPr>
          <a:lstStyle/>
          <a:p>
            <a:pPr marL="1511299" lvl="1" indent="-755650" algn="just">
              <a:lnSpc>
                <a:spcPts val="7209"/>
              </a:lnSpc>
              <a:buFont typeface="Arial"/>
              <a:buChar char="•"/>
            </a:pPr>
            <a:r>
              <a:rPr lang="en-US" sz="6999">
                <a:solidFill>
                  <a:srgbClr val="432014"/>
                </a:solidFill>
                <a:latin typeface="Open Sauce Semi-Bold"/>
              </a:rPr>
              <a:t>Lavazza Overview</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8F5EC"/>
        </a:solidFill>
        <a:effectLst/>
      </p:bgPr>
    </p:bg>
    <p:spTree>
      <p:nvGrpSpPr>
        <p:cNvPr id="1" name=""/>
        <p:cNvGrpSpPr/>
        <p:nvPr/>
      </p:nvGrpSpPr>
      <p:grpSpPr>
        <a:xfrm>
          <a:off x="0" y="0"/>
          <a:ext cx="0" cy="0"/>
          <a:chOff x="0" y="0"/>
          <a:chExt cx="0" cy="0"/>
        </a:xfrm>
      </p:grpSpPr>
      <p:sp>
        <p:nvSpPr>
          <p:cNvPr id="2" name="AutoShape 2"/>
          <p:cNvSpPr/>
          <p:nvPr/>
        </p:nvSpPr>
        <p:spPr>
          <a:xfrm>
            <a:off x="0" y="1047750"/>
            <a:ext cx="18367571" cy="0"/>
          </a:xfrm>
          <a:prstGeom prst="line">
            <a:avLst/>
          </a:prstGeom>
          <a:ln w="9525" cap="flat">
            <a:solidFill>
              <a:srgbClr val="000000"/>
            </a:solidFill>
            <a:prstDash val="solid"/>
            <a:headEnd type="none" w="sm" len="sm"/>
            <a:tailEnd type="none" w="sm" len="sm"/>
          </a:ln>
        </p:spPr>
        <p:txBody>
          <a:bodyPr/>
          <a:lstStyle/>
          <a:p>
            <a:endParaRPr lang="en-US"/>
          </a:p>
        </p:txBody>
      </p:sp>
      <p:sp>
        <p:nvSpPr>
          <p:cNvPr id="3" name="Freeform 3"/>
          <p:cNvSpPr/>
          <p:nvPr/>
        </p:nvSpPr>
        <p:spPr>
          <a:xfrm>
            <a:off x="17630417" y="-362908"/>
            <a:ext cx="1315167" cy="1501540"/>
          </a:xfrm>
          <a:custGeom>
            <a:avLst/>
            <a:gdLst/>
            <a:ahLst/>
            <a:cxnLst/>
            <a:rect l="l" t="t" r="r" b="b"/>
            <a:pathLst>
              <a:path w="1315167" h="1501540">
                <a:moveTo>
                  <a:pt x="0" y="0"/>
                </a:moveTo>
                <a:lnTo>
                  <a:pt x="1315166" y="0"/>
                </a:lnTo>
                <a:lnTo>
                  <a:pt x="1315166" y="1501541"/>
                </a:lnTo>
                <a:lnTo>
                  <a:pt x="0" y="1501541"/>
                </a:lnTo>
                <a:lnTo>
                  <a:pt x="0" y="0"/>
                </a:lnTo>
                <a:close/>
              </a:path>
            </a:pathLst>
          </a:custGeom>
          <a:blipFill>
            <a:blip r:embed="rId3"/>
            <a:stretch>
              <a:fillRect/>
            </a:stretch>
          </a:blipFill>
        </p:spPr>
        <p:txBody>
          <a:bodyPr/>
          <a:lstStyle/>
          <a:p>
            <a:endParaRPr lang="en-US"/>
          </a:p>
        </p:txBody>
      </p:sp>
      <p:sp>
        <p:nvSpPr>
          <p:cNvPr id="4" name="Freeform 4"/>
          <p:cNvSpPr/>
          <p:nvPr/>
        </p:nvSpPr>
        <p:spPr>
          <a:xfrm rot="1093185">
            <a:off x="16113053" y="8977730"/>
            <a:ext cx="9539064" cy="9574970"/>
          </a:xfrm>
          <a:custGeom>
            <a:avLst/>
            <a:gdLst/>
            <a:ahLst/>
            <a:cxnLst/>
            <a:rect l="l" t="t" r="r" b="b"/>
            <a:pathLst>
              <a:path w="9539064" h="9574970">
                <a:moveTo>
                  <a:pt x="0" y="0"/>
                </a:moveTo>
                <a:lnTo>
                  <a:pt x="9539064" y="0"/>
                </a:lnTo>
                <a:lnTo>
                  <a:pt x="9539064" y="9574970"/>
                </a:lnTo>
                <a:lnTo>
                  <a:pt x="0" y="9574970"/>
                </a:lnTo>
                <a:lnTo>
                  <a:pt x="0" y="0"/>
                </a:lnTo>
                <a:close/>
              </a:path>
            </a:pathLst>
          </a:custGeom>
          <a:blipFill>
            <a:blip r:embed="rId4"/>
            <a:stretch>
              <a:fillRect/>
            </a:stretch>
          </a:blipFill>
        </p:spPr>
        <p:txBody>
          <a:bodyPr/>
          <a:lstStyle/>
          <a:p>
            <a:endParaRPr lang="en-US"/>
          </a:p>
        </p:txBody>
      </p:sp>
      <p:sp>
        <p:nvSpPr>
          <p:cNvPr id="5" name="Freeform 5"/>
          <p:cNvSpPr/>
          <p:nvPr/>
        </p:nvSpPr>
        <p:spPr>
          <a:xfrm rot="-2700000">
            <a:off x="-5303652" y="7113847"/>
            <a:ext cx="9539064" cy="9574970"/>
          </a:xfrm>
          <a:custGeom>
            <a:avLst/>
            <a:gdLst/>
            <a:ahLst/>
            <a:cxnLst/>
            <a:rect l="l" t="t" r="r" b="b"/>
            <a:pathLst>
              <a:path w="9539064" h="9574970">
                <a:moveTo>
                  <a:pt x="0" y="0"/>
                </a:moveTo>
                <a:lnTo>
                  <a:pt x="9539064" y="0"/>
                </a:lnTo>
                <a:lnTo>
                  <a:pt x="9539064" y="9574970"/>
                </a:lnTo>
                <a:lnTo>
                  <a:pt x="0" y="9574970"/>
                </a:lnTo>
                <a:lnTo>
                  <a:pt x="0" y="0"/>
                </a:lnTo>
                <a:close/>
              </a:path>
            </a:pathLst>
          </a:custGeom>
          <a:blipFill>
            <a:blip r:embed="rId4"/>
            <a:stretch>
              <a:fillRect/>
            </a:stretch>
          </a:blipFill>
        </p:spPr>
        <p:txBody>
          <a:bodyPr/>
          <a:lstStyle/>
          <a:p>
            <a:endParaRPr lang="en-US"/>
          </a:p>
        </p:txBody>
      </p:sp>
      <p:sp>
        <p:nvSpPr>
          <p:cNvPr id="6" name="Freeform 6"/>
          <p:cNvSpPr/>
          <p:nvPr/>
        </p:nvSpPr>
        <p:spPr>
          <a:xfrm>
            <a:off x="519460" y="9258300"/>
            <a:ext cx="1315167" cy="1501540"/>
          </a:xfrm>
          <a:custGeom>
            <a:avLst/>
            <a:gdLst/>
            <a:ahLst/>
            <a:cxnLst/>
            <a:rect l="l" t="t" r="r" b="b"/>
            <a:pathLst>
              <a:path w="1315167" h="1501540">
                <a:moveTo>
                  <a:pt x="0" y="0"/>
                </a:moveTo>
                <a:lnTo>
                  <a:pt x="1315167" y="0"/>
                </a:lnTo>
                <a:lnTo>
                  <a:pt x="1315167" y="1501540"/>
                </a:lnTo>
                <a:lnTo>
                  <a:pt x="0" y="1501540"/>
                </a:lnTo>
                <a:lnTo>
                  <a:pt x="0" y="0"/>
                </a:lnTo>
                <a:close/>
              </a:path>
            </a:pathLst>
          </a:custGeom>
          <a:blipFill>
            <a:blip r:embed="rId3"/>
            <a:stretch>
              <a:fillRect/>
            </a:stretch>
          </a:blipFill>
        </p:spPr>
        <p:txBody>
          <a:bodyPr/>
          <a:lstStyle/>
          <a:p>
            <a:endParaRPr lang="en-US"/>
          </a:p>
        </p:txBody>
      </p:sp>
      <p:sp>
        <p:nvSpPr>
          <p:cNvPr id="7" name="TextBox 7"/>
          <p:cNvSpPr txBox="1"/>
          <p:nvPr/>
        </p:nvSpPr>
        <p:spPr>
          <a:xfrm>
            <a:off x="608525" y="387863"/>
            <a:ext cx="4050108" cy="359816"/>
          </a:xfrm>
          <a:prstGeom prst="rect">
            <a:avLst/>
          </a:prstGeom>
        </p:spPr>
        <p:txBody>
          <a:bodyPr lIns="0" tIns="0" rIns="0" bIns="0" rtlCol="0" anchor="t">
            <a:spAutoFit/>
          </a:bodyPr>
          <a:lstStyle/>
          <a:p>
            <a:pPr>
              <a:lnSpc>
                <a:spcPts val="2847"/>
              </a:lnSpc>
            </a:pPr>
            <a:r>
              <a:rPr lang="en-US" sz="2373">
                <a:solidFill>
                  <a:srgbClr val="5E2D17"/>
                </a:solidFill>
                <a:latin typeface="Open Sauce Semi-Bold"/>
              </a:rPr>
              <a:t>LAVAZZA BUSINESS CASE</a:t>
            </a:r>
          </a:p>
        </p:txBody>
      </p:sp>
      <p:sp>
        <p:nvSpPr>
          <p:cNvPr id="8" name="TextBox 8"/>
          <p:cNvSpPr txBox="1"/>
          <p:nvPr/>
        </p:nvSpPr>
        <p:spPr>
          <a:xfrm>
            <a:off x="15140954" y="387863"/>
            <a:ext cx="2796417" cy="352425"/>
          </a:xfrm>
          <a:prstGeom prst="rect">
            <a:avLst/>
          </a:prstGeom>
        </p:spPr>
        <p:txBody>
          <a:bodyPr lIns="0" tIns="0" rIns="0" bIns="0" rtlCol="0" anchor="t">
            <a:spAutoFit/>
          </a:bodyPr>
          <a:lstStyle/>
          <a:p>
            <a:pPr algn="r">
              <a:lnSpc>
                <a:spcPts val="2847"/>
              </a:lnSpc>
            </a:pPr>
            <a:r>
              <a:rPr lang="en-US" sz="2373">
                <a:solidFill>
                  <a:srgbClr val="5E2D17"/>
                </a:solidFill>
                <a:latin typeface="Open Sauce Semi-Bold"/>
              </a:rPr>
              <a:t>TEAM 6  </a:t>
            </a:r>
          </a:p>
        </p:txBody>
      </p:sp>
      <p:sp>
        <p:nvSpPr>
          <p:cNvPr id="9" name="TextBox 9"/>
          <p:cNvSpPr txBox="1"/>
          <p:nvPr/>
        </p:nvSpPr>
        <p:spPr>
          <a:xfrm>
            <a:off x="519460" y="1246416"/>
            <a:ext cx="17629121" cy="960755"/>
          </a:xfrm>
          <a:prstGeom prst="rect">
            <a:avLst/>
          </a:prstGeom>
        </p:spPr>
        <p:txBody>
          <a:bodyPr lIns="0" tIns="0" rIns="0" bIns="0" rtlCol="0" anchor="t">
            <a:spAutoFit/>
          </a:bodyPr>
          <a:lstStyle/>
          <a:p>
            <a:pPr>
              <a:lnSpc>
                <a:spcPts val="7209"/>
              </a:lnSpc>
            </a:pPr>
            <a:r>
              <a:rPr lang="en-US" sz="6999">
                <a:solidFill>
                  <a:srgbClr val="432014"/>
                </a:solidFill>
                <a:latin typeface="Open Sauce Semi-Bold"/>
              </a:rPr>
              <a:t>2.1 Business Decision Visualization</a:t>
            </a:r>
          </a:p>
        </p:txBody>
      </p:sp>
      <p:sp>
        <p:nvSpPr>
          <p:cNvPr id="10" name="Freeform 10"/>
          <p:cNvSpPr/>
          <p:nvPr/>
        </p:nvSpPr>
        <p:spPr>
          <a:xfrm>
            <a:off x="2878404" y="2207171"/>
            <a:ext cx="12550241" cy="7941395"/>
          </a:xfrm>
          <a:custGeom>
            <a:avLst/>
            <a:gdLst/>
            <a:ahLst/>
            <a:cxnLst/>
            <a:rect l="l" t="t" r="r" b="b"/>
            <a:pathLst>
              <a:path w="12550241" h="7941395">
                <a:moveTo>
                  <a:pt x="0" y="0"/>
                </a:moveTo>
                <a:lnTo>
                  <a:pt x="12550242" y="0"/>
                </a:lnTo>
                <a:lnTo>
                  <a:pt x="12550242" y="7941396"/>
                </a:lnTo>
                <a:lnTo>
                  <a:pt x="0" y="7941396"/>
                </a:lnTo>
                <a:lnTo>
                  <a:pt x="0" y="0"/>
                </a:lnTo>
                <a:close/>
              </a:path>
            </a:pathLst>
          </a:custGeom>
          <a:blipFill>
            <a:blip r:embed="rId5"/>
            <a:stretch>
              <a:fillRect/>
            </a:stretch>
          </a:blipFill>
        </p:spPr>
        <p:txBody>
          <a:bodyPr/>
          <a:lstStyle/>
          <a:p>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8F5EC"/>
        </a:solidFill>
        <a:effectLst/>
      </p:bgPr>
    </p:bg>
    <p:spTree>
      <p:nvGrpSpPr>
        <p:cNvPr id="1" name=""/>
        <p:cNvGrpSpPr/>
        <p:nvPr/>
      </p:nvGrpSpPr>
      <p:grpSpPr>
        <a:xfrm>
          <a:off x="0" y="0"/>
          <a:ext cx="0" cy="0"/>
          <a:chOff x="0" y="0"/>
          <a:chExt cx="0" cy="0"/>
        </a:xfrm>
      </p:grpSpPr>
      <p:sp>
        <p:nvSpPr>
          <p:cNvPr id="2" name="AutoShape 2"/>
          <p:cNvSpPr/>
          <p:nvPr/>
        </p:nvSpPr>
        <p:spPr>
          <a:xfrm>
            <a:off x="0" y="1047750"/>
            <a:ext cx="18367571" cy="0"/>
          </a:xfrm>
          <a:prstGeom prst="line">
            <a:avLst/>
          </a:prstGeom>
          <a:ln w="9525" cap="flat">
            <a:solidFill>
              <a:srgbClr val="000000"/>
            </a:solidFill>
            <a:prstDash val="solid"/>
            <a:headEnd type="none" w="sm" len="sm"/>
            <a:tailEnd type="none" w="sm" len="sm"/>
          </a:ln>
        </p:spPr>
        <p:txBody>
          <a:bodyPr/>
          <a:lstStyle/>
          <a:p>
            <a:endParaRPr lang="en-US"/>
          </a:p>
        </p:txBody>
      </p:sp>
      <p:sp>
        <p:nvSpPr>
          <p:cNvPr id="3" name="Freeform 3"/>
          <p:cNvSpPr/>
          <p:nvPr/>
        </p:nvSpPr>
        <p:spPr>
          <a:xfrm>
            <a:off x="-795706" y="-472840"/>
            <a:ext cx="1315167" cy="1501540"/>
          </a:xfrm>
          <a:custGeom>
            <a:avLst/>
            <a:gdLst/>
            <a:ahLst/>
            <a:cxnLst/>
            <a:rect l="l" t="t" r="r" b="b"/>
            <a:pathLst>
              <a:path w="1315167" h="1501540">
                <a:moveTo>
                  <a:pt x="0" y="0"/>
                </a:moveTo>
                <a:lnTo>
                  <a:pt x="1315166" y="0"/>
                </a:lnTo>
                <a:lnTo>
                  <a:pt x="1315166" y="1501540"/>
                </a:lnTo>
                <a:lnTo>
                  <a:pt x="0" y="1501540"/>
                </a:lnTo>
                <a:lnTo>
                  <a:pt x="0" y="0"/>
                </a:lnTo>
                <a:close/>
              </a:path>
            </a:pathLst>
          </a:custGeom>
          <a:blipFill>
            <a:blip r:embed="rId3"/>
            <a:stretch>
              <a:fillRect/>
            </a:stretch>
          </a:blipFill>
        </p:spPr>
        <p:txBody>
          <a:bodyPr/>
          <a:lstStyle/>
          <a:p>
            <a:endParaRPr lang="en-US"/>
          </a:p>
        </p:txBody>
      </p:sp>
      <p:sp>
        <p:nvSpPr>
          <p:cNvPr id="4" name="Freeform 4"/>
          <p:cNvSpPr/>
          <p:nvPr/>
        </p:nvSpPr>
        <p:spPr>
          <a:xfrm>
            <a:off x="695384" y="2842608"/>
            <a:ext cx="16824330" cy="5376848"/>
          </a:xfrm>
          <a:custGeom>
            <a:avLst/>
            <a:gdLst/>
            <a:ahLst/>
            <a:cxnLst/>
            <a:rect l="l" t="t" r="r" b="b"/>
            <a:pathLst>
              <a:path w="16824330" h="5376848">
                <a:moveTo>
                  <a:pt x="0" y="0"/>
                </a:moveTo>
                <a:lnTo>
                  <a:pt x="16824330" y="0"/>
                </a:lnTo>
                <a:lnTo>
                  <a:pt x="16824330" y="5376847"/>
                </a:lnTo>
                <a:lnTo>
                  <a:pt x="0" y="5376847"/>
                </a:lnTo>
                <a:lnTo>
                  <a:pt x="0" y="0"/>
                </a:lnTo>
                <a:close/>
              </a:path>
            </a:pathLst>
          </a:custGeom>
          <a:blipFill>
            <a:blip r:embed="rId4"/>
            <a:stretch>
              <a:fillRect/>
            </a:stretch>
          </a:blipFill>
        </p:spPr>
        <p:txBody>
          <a:bodyPr/>
          <a:lstStyle/>
          <a:p>
            <a:endParaRPr lang="en-US"/>
          </a:p>
        </p:txBody>
      </p:sp>
      <p:sp>
        <p:nvSpPr>
          <p:cNvPr id="5" name="Freeform 5"/>
          <p:cNvSpPr/>
          <p:nvPr/>
        </p:nvSpPr>
        <p:spPr>
          <a:xfrm rot="1617645">
            <a:off x="-3954750" y="8170519"/>
            <a:ext cx="9539064" cy="9574970"/>
          </a:xfrm>
          <a:custGeom>
            <a:avLst/>
            <a:gdLst/>
            <a:ahLst/>
            <a:cxnLst/>
            <a:rect l="l" t="t" r="r" b="b"/>
            <a:pathLst>
              <a:path w="9539064" h="9574970">
                <a:moveTo>
                  <a:pt x="0" y="0"/>
                </a:moveTo>
                <a:lnTo>
                  <a:pt x="9539064" y="0"/>
                </a:lnTo>
                <a:lnTo>
                  <a:pt x="9539064" y="9574970"/>
                </a:lnTo>
                <a:lnTo>
                  <a:pt x="0" y="9574970"/>
                </a:lnTo>
                <a:lnTo>
                  <a:pt x="0" y="0"/>
                </a:lnTo>
                <a:close/>
              </a:path>
            </a:pathLst>
          </a:custGeom>
          <a:blipFill>
            <a:blip r:embed="rId5"/>
            <a:stretch>
              <a:fillRect/>
            </a:stretch>
          </a:blipFill>
        </p:spPr>
        <p:txBody>
          <a:bodyPr/>
          <a:lstStyle/>
          <a:p>
            <a:endParaRPr lang="en-US"/>
          </a:p>
        </p:txBody>
      </p:sp>
      <p:sp>
        <p:nvSpPr>
          <p:cNvPr id="6" name="Freeform 6"/>
          <p:cNvSpPr/>
          <p:nvPr/>
        </p:nvSpPr>
        <p:spPr>
          <a:xfrm rot="-3112276">
            <a:off x="13283326" y="3892062"/>
            <a:ext cx="9539064" cy="9574970"/>
          </a:xfrm>
          <a:custGeom>
            <a:avLst/>
            <a:gdLst/>
            <a:ahLst/>
            <a:cxnLst/>
            <a:rect l="l" t="t" r="r" b="b"/>
            <a:pathLst>
              <a:path w="9539064" h="9574970">
                <a:moveTo>
                  <a:pt x="0" y="0"/>
                </a:moveTo>
                <a:lnTo>
                  <a:pt x="9539064" y="0"/>
                </a:lnTo>
                <a:lnTo>
                  <a:pt x="9539064" y="9574971"/>
                </a:lnTo>
                <a:lnTo>
                  <a:pt x="0" y="9574971"/>
                </a:lnTo>
                <a:lnTo>
                  <a:pt x="0" y="0"/>
                </a:lnTo>
                <a:close/>
              </a:path>
            </a:pathLst>
          </a:custGeom>
          <a:blipFill>
            <a:blip r:embed="rId5"/>
            <a:stretch>
              <a:fillRect/>
            </a:stretch>
          </a:blipFill>
        </p:spPr>
        <p:txBody>
          <a:bodyPr/>
          <a:lstStyle/>
          <a:p>
            <a:endParaRPr lang="en-US"/>
          </a:p>
        </p:txBody>
      </p:sp>
      <p:sp>
        <p:nvSpPr>
          <p:cNvPr id="7" name="Freeform 7"/>
          <p:cNvSpPr/>
          <p:nvPr/>
        </p:nvSpPr>
        <p:spPr>
          <a:xfrm>
            <a:off x="-898082" y="2091837"/>
            <a:ext cx="1315167" cy="1501540"/>
          </a:xfrm>
          <a:custGeom>
            <a:avLst/>
            <a:gdLst/>
            <a:ahLst/>
            <a:cxnLst/>
            <a:rect l="l" t="t" r="r" b="b"/>
            <a:pathLst>
              <a:path w="1315167" h="1501540">
                <a:moveTo>
                  <a:pt x="0" y="0"/>
                </a:moveTo>
                <a:lnTo>
                  <a:pt x="1315167" y="0"/>
                </a:lnTo>
                <a:lnTo>
                  <a:pt x="1315167" y="1501541"/>
                </a:lnTo>
                <a:lnTo>
                  <a:pt x="0" y="1501541"/>
                </a:lnTo>
                <a:lnTo>
                  <a:pt x="0" y="0"/>
                </a:lnTo>
                <a:close/>
              </a:path>
            </a:pathLst>
          </a:custGeom>
          <a:blipFill>
            <a:blip r:embed="rId3"/>
            <a:stretch>
              <a:fillRect/>
            </a:stretch>
          </a:blipFill>
        </p:spPr>
        <p:txBody>
          <a:bodyPr/>
          <a:lstStyle/>
          <a:p>
            <a:endParaRPr lang="en-US"/>
          </a:p>
        </p:txBody>
      </p:sp>
      <p:sp>
        <p:nvSpPr>
          <p:cNvPr id="8" name="TextBox 8"/>
          <p:cNvSpPr txBox="1"/>
          <p:nvPr/>
        </p:nvSpPr>
        <p:spPr>
          <a:xfrm>
            <a:off x="608525" y="387863"/>
            <a:ext cx="4050108" cy="359850"/>
          </a:xfrm>
          <a:prstGeom prst="rect">
            <a:avLst/>
          </a:prstGeom>
        </p:spPr>
        <p:txBody>
          <a:bodyPr lIns="0" tIns="0" rIns="0" bIns="0" rtlCol="0" anchor="t">
            <a:spAutoFit/>
          </a:bodyPr>
          <a:lstStyle/>
          <a:p>
            <a:pPr>
              <a:lnSpc>
                <a:spcPts val="2847"/>
              </a:lnSpc>
            </a:pPr>
            <a:r>
              <a:rPr lang="en-US" sz="2373">
                <a:solidFill>
                  <a:srgbClr val="5E2D17"/>
                </a:solidFill>
                <a:latin typeface="Open Sauce Semi-Bold"/>
              </a:rPr>
              <a:t>LAVAZZA BUSINESS CASE</a:t>
            </a:r>
          </a:p>
        </p:txBody>
      </p:sp>
      <p:sp>
        <p:nvSpPr>
          <p:cNvPr id="9" name="TextBox 9"/>
          <p:cNvSpPr txBox="1"/>
          <p:nvPr/>
        </p:nvSpPr>
        <p:spPr>
          <a:xfrm>
            <a:off x="15140954" y="387863"/>
            <a:ext cx="2796417" cy="352276"/>
          </a:xfrm>
          <a:prstGeom prst="rect">
            <a:avLst/>
          </a:prstGeom>
        </p:spPr>
        <p:txBody>
          <a:bodyPr lIns="0" tIns="0" rIns="0" bIns="0" rtlCol="0" anchor="t">
            <a:spAutoFit/>
          </a:bodyPr>
          <a:lstStyle/>
          <a:p>
            <a:pPr algn="r">
              <a:lnSpc>
                <a:spcPts val="2847"/>
              </a:lnSpc>
            </a:pPr>
            <a:r>
              <a:rPr lang="en-US" sz="2373">
                <a:solidFill>
                  <a:srgbClr val="5E2D17"/>
                </a:solidFill>
                <a:latin typeface="Open Sauce Semi-Bold"/>
              </a:rPr>
              <a:t>TEAM 6  </a:t>
            </a:r>
          </a:p>
        </p:txBody>
      </p:sp>
      <p:sp>
        <p:nvSpPr>
          <p:cNvPr id="10" name="TextBox 10"/>
          <p:cNvSpPr txBox="1"/>
          <p:nvPr/>
        </p:nvSpPr>
        <p:spPr>
          <a:xfrm>
            <a:off x="519460" y="1246416"/>
            <a:ext cx="17629121" cy="960755"/>
          </a:xfrm>
          <a:prstGeom prst="rect">
            <a:avLst/>
          </a:prstGeom>
        </p:spPr>
        <p:txBody>
          <a:bodyPr lIns="0" tIns="0" rIns="0" bIns="0" rtlCol="0" anchor="t">
            <a:spAutoFit/>
          </a:bodyPr>
          <a:lstStyle/>
          <a:p>
            <a:pPr>
              <a:lnSpc>
                <a:spcPts val="7209"/>
              </a:lnSpc>
            </a:pPr>
            <a:r>
              <a:rPr lang="en-US" sz="6999">
                <a:solidFill>
                  <a:srgbClr val="432014"/>
                </a:solidFill>
                <a:latin typeface="Open Sauce Semi-Bold"/>
              </a:rPr>
              <a:t>2.2 Business Objective &amp; Constraints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8F5EC"/>
        </a:solidFill>
        <a:effectLst/>
      </p:bgPr>
    </p:bg>
    <p:spTree>
      <p:nvGrpSpPr>
        <p:cNvPr id="1" name=""/>
        <p:cNvGrpSpPr/>
        <p:nvPr/>
      </p:nvGrpSpPr>
      <p:grpSpPr>
        <a:xfrm>
          <a:off x="0" y="0"/>
          <a:ext cx="0" cy="0"/>
          <a:chOff x="0" y="0"/>
          <a:chExt cx="0" cy="0"/>
        </a:xfrm>
      </p:grpSpPr>
      <p:sp>
        <p:nvSpPr>
          <p:cNvPr id="2" name="AutoShape 2"/>
          <p:cNvSpPr/>
          <p:nvPr/>
        </p:nvSpPr>
        <p:spPr>
          <a:xfrm>
            <a:off x="0" y="1047750"/>
            <a:ext cx="18367571" cy="0"/>
          </a:xfrm>
          <a:prstGeom prst="line">
            <a:avLst/>
          </a:prstGeom>
          <a:ln w="9525" cap="flat">
            <a:solidFill>
              <a:srgbClr val="000000"/>
            </a:solidFill>
            <a:prstDash val="solid"/>
            <a:headEnd type="none" w="sm" len="sm"/>
            <a:tailEnd type="none" w="sm" len="sm"/>
          </a:ln>
        </p:spPr>
        <p:txBody>
          <a:bodyPr/>
          <a:lstStyle/>
          <a:p>
            <a:endParaRPr lang="en-US"/>
          </a:p>
        </p:txBody>
      </p:sp>
      <p:sp>
        <p:nvSpPr>
          <p:cNvPr id="3" name="Freeform 3"/>
          <p:cNvSpPr/>
          <p:nvPr/>
        </p:nvSpPr>
        <p:spPr>
          <a:xfrm>
            <a:off x="17837142" y="1842158"/>
            <a:ext cx="1315167" cy="1501540"/>
          </a:xfrm>
          <a:custGeom>
            <a:avLst/>
            <a:gdLst/>
            <a:ahLst/>
            <a:cxnLst/>
            <a:rect l="l" t="t" r="r" b="b"/>
            <a:pathLst>
              <a:path w="1315167" h="1501540">
                <a:moveTo>
                  <a:pt x="0" y="0"/>
                </a:moveTo>
                <a:lnTo>
                  <a:pt x="1315166" y="0"/>
                </a:lnTo>
                <a:lnTo>
                  <a:pt x="1315166" y="1501540"/>
                </a:lnTo>
                <a:lnTo>
                  <a:pt x="0" y="1501540"/>
                </a:lnTo>
                <a:lnTo>
                  <a:pt x="0" y="0"/>
                </a:lnTo>
                <a:close/>
              </a:path>
            </a:pathLst>
          </a:custGeom>
          <a:blipFill>
            <a:blip r:embed="rId3"/>
            <a:stretch>
              <a:fillRect/>
            </a:stretch>
          </a:blipFill>
        </p:spPr>
        <p:txBody>
          <a:bodyPr/>
          <a:lstStyle/>
          <a:p>
            <a:endParaRPr lang="en-US"/>
          </a:p>
        </p:txBody>
      </p:sp>
      <p:sp>
        <p:nvSpPr>
          <p:cNvPr id="4" name="Freeform 4"/>
          <p:cNvSpPr/>
          <p:nvPr/>
        </p:nvSpPr>
        <p:spPr>
          <a:xfrm rot="748562">
            <a:off x="11663545" y="8780849"/>
            <a:ext cx="9539064" cy="9574970"/>
          </a:xfrm>
          <a:custGeom>
            <a:avLst/>
            <a:gdLst/>
            <a:ahLst/>
            <a:cxnLst/>
            <a:rect l="l" t="t" r="r" b="b"/>
            <a:pathLst>
              <a:path w="9539064" h="9574970">
                <a:moveTo>
                  <a:pt x="0" y="0"/>
                </a:moveTo>
                <a:lnTo>
                  <a:pt x="9539064" y="0"/>
                </a:lnTo>
                <a:lnTo>
                  <a:pt x="9539064" y="9574971"/>
                </a:lnTo>
                <a:lnTo>
                  <a:pt x="0" y="9574971"/>
                </a:lnTo>
                <a:lnTo>
                  <a:pt x="0" y="0"/>
                </a:lnTo>
                <a:close/>
              </a:path>
            </a:pathLst>
          </a:custGeom>
          <a:blipFill>
            <a:blip r:embed="rId4"/>
            <a:stretch>
              <a:fillRect/>
            </a:stretch>
          </a:blipFill>
        </p:spPr>
        <p:txBody>
          <a:bodyPr/>
          <a:lstStyle/>
          <a:p>
            <a:endParaRPr lang="en-US"/>
          </a:p>
        </p:txBody>
      </p:sp>
      <p:sp>
        <p:nvSpPr>
          <p:cNvPr id="5" name="Freeform 5"/>
          <p:cNvSpPr/>
          <p:nvPr/>
        </p:nvSpPr>
        <p:spPr>
          <a:xfrm rot="-2700000">
            <a:off x="-5303652" y="7113847"/>
            <a:ext cx="9539064" cy="9574970"/>
          </a:xfrm>
          <a:custGeom>
            <a:avLst/>
            <a:gdLst/>
            <a:ahLst/>
            <a:cxnLst/>
            <a:rect l="l" t="t" r="r" b="b"/>
            <a:pathLst>
              <a:path w="9539064" h="9574970">
                <a:moveTo>
                  <a:pt x="0" y="0"/>
                </a:moveTo>
                <a:lnTo>
                  <a:pt x="9539064" y="0"/>
                </a:lnTo>
                <a:lnTo>
                  <a:pt x="9539064" y="9574970"/>
                </a:lnTo>
                <a:lnTo>
                  <a:pt x="0" y="9574970"/>
                </a:lnTo>
                <a:lnTo>
                  <a:pt x="0" y="0"/>
                </a:lnTo>
                <a:close/>
              </a:path>
            </a:pathLst>
          </a:custGeom>
          <a:blipFill>
            <a:blip r:embed="rId4"/>
            <a:stretch>
              <a:fillRect/>
            </a:stretch>
          </a:blipFill>
        </p:spPr>
        <p:txBody>
          <a:bodyPr/>
          <a:lstStyle/>
          <a:p>
            <a:endParaRPr lang="en-US"/>
          </a:p>
        </p:txBody>
      </p:sp>
      <p:sp>
        <p:nvSpPr>
          <p:cNvPr id="6" name="Freeform 6"/>
          <p:cNvSpPr/>
          <p:nvPr/>
        </p:nvSpPr>
        <p:spPr>
          <a:xfrm>
            <a:off x="519460" y="9258300"/>
            <a:ext cx="1315167" cy="1501540"/>
          </a:xfrm>
          <a:custGeom>
            <a:avLst/>
            <a:gdLst/>
            <a:ahLst/>
            <a:cxnLst/>
            <a:rect l="l" t="t" r="r" b="b"/>
            <a:pathLst>
              <a:path w="1315167" h="1501540">
                <a:moveTo>
                  <a:pt x="0" y="0"/>
                </a:moveTo>
                <a:lnTo>
                  <a:pt x="1315167" y="0"/>
                </a:lnTo>
                <a:lnTo>
                  <a:pt x="1315167" y="1501540"/>
                </a:lnTo>
                <a:lnTo>
                  <a:pt x="0" y="1501540"/>
                </a:lnTo>
                <a:lnTo>
                  <a:pt x="0" y="0"/>
                </a:lnTo>
                <a:close/>
              </a:path>
            </a:pathLst>
          </a:custGeom>
          <a:blipFill>
            <a:blip r:embed="rId3"/>
            <a:stretch>
              <a:fillRect/>
            </a:stretch>
          </a:blipFill>
        </p:spPr>
        <p:txBody>
          <a:bodyPr/>
          <a:lstStyle/>
          <a:p>
            <a:endParaRPr lang="en-US"/>
          </a:p>
        </p:txBody>
      </p:sp>
      <p:sp>
        <p:nvSpPr>
          <p:cNvPr id="7" name="Freeform 7"/>
          <p:cNvSpPr/>
          <p:nvPr/>
        </p:nvSpPr>
        <p:spPr>
          <a:xfrm>
            <a:off x="110844" y="3181257"/>
            <a:ext cx="9004581" cy="4866762"/>
          </a:xfrm>
          <a:custGeom>
            <a:avLst/>
            <a:gdLst/>
            <a:ahLst/>
            <a:cxnLst/>
            <a:rect l="l" t="t" r="r" b="b"/>
            <a:pathLst>
              <a:path w="9004581" h="4866762">
                <a:moveTo>
                  <a:pt x="0" y="0"/>
                </a:moveTo>
                <a:lnTo>
                  <a:pt x="9004581" y="0"/>
                </a:lnTo>
                <a:lnTo>
                  <a:pt x="9004581" y="4866762"/>
                </a:lnTo>
                <a:lnTo>
                  <a:pt x="0" y="4866762"/>
                </a:lnTo>
                <a:lnTo>
                  <a:pt x="0" y="0"/>
                </a:lnTo>
                <a:close/>
              </a:path>
            </a:pathLst>
          </a:custGeom>
          <a:blipFill>
            <a:blip r:embed="rId5"/>
            <a:stretch>
              <a:fillRect/>
            </a:stretch>
          </a:blipFill>
        </p:spPr>
        <p:txBody>
          <a:bodyPr/>
          <a:lstStyle/>
          <a:p>
            <a:endParaRPr lang="en-US"/>
          </a:p>
        </p:txBody>
      </p:sp>
      <p:sp>
        <p:nvSpPr>
          <p:cNvPr id="8" name="Freeform 8"/>
          <p:cNvSpPr/>
          <p:nvPr/>
        </p:nvSpPr>
        <p:spPr>
          <a:xfrm>
            <a:off x="9215626" y="3192034"/>
            <a:ext cx="9004581" cy="4855985"/>
          </a:xfrm>
          <a:custGeom>
            <a:avLst/>
            <a:gdLst/>
            <a:ahLst/>
            <a:cxnLst/>
            <a:rect l="l" t="t" r="r" b="b"/>
            <a:pathLst>
              <a:path w="9004581" h="4855985">
                <a:moveTo>
                  <a:pt x="0" y="0"/>
                </a:moveTo>
                <a:lnTo>
                  <a:pt x="9004581" y="0"/>
                </a:lnTo>
                <a:lnTo>
                  <a:pt x="9004581" y="4855985"/>
                </a:lnTo>
                <a:lnTo>
                  <a:pt x="0" y="4855985"/>
                </a:lnTo>
                <a:lnTo>
                  <a:pt x="0" y="0"/>
                </a:lnTo>
                <a:close/>
              </a:path>
            </a:pathLst>
          </a:custGeom>
          <a:blipFill>
            <a:blip r:embed="rId6"/>
            <a:stretch>
              <a:fillRect/>
            </a:stretch>
          </a:blipFill>
        </p:spPr>
        <p:txBody>
          <a:bodyPr/>
          <a:lstStyle/>
          <a:p>
            <a:endParaRPr lang="en-US"/>
          </a:p>
        </p:txBody>
      </p:sp>
      <p:sp>
        <p:nvSpPr>
          <p:cNvPr id="9" name="TextBox 9"/>
          <p:cNvSpPr txBox="1"/>
          <p:nvPr/>
        </p:nvSpPr>
        <p:spPr>
          <a:xfrm>
            <a:off x="608525" y="387863"/>
            <a:ext cx="4050108" cy="359850"/>
          </a:xfrm>
          <a:prstGeom prst="rect">
            <a:avLst/>
          </a:prstGeom>
        </p:spPr>
        <p:txBody>
          <a:bodyPr lIns="0" tIns="0" rIns="0" bIns="0" rtlCol="0" anchor="t">
            <a:spAutoFit/>
          </a:bodyPr>
          <a:lstStyle/>
          <a:p>
            <a:pPr>
              <a:lnSpc>
                <a:spcPts val="2847"/>
              </a:lnSpc>
            </a:pPr>
            <a:r>
              <a:rPr lang="en-US" sz="2373">
                <a:solidFill>
                  <a:srgbClr val="5E2D17"/>
                </a:solidFill>
                <a:latin typeface="Open Sauce Semi-Bold"/>
              </a:rPr>
              <a:t>LAVAZZA BUSINESS CASE</a:t>
            </a:r>
          </a:p>
        </p:txBody>
      </p:sp>
      <p:sp>
        <p:nvSpPr>
          <p:cNvPr id="10" name="TextBox 10"/>
          <p:cNvSpPr txBox="1"/>
          <p:nvPr/>
        </p:nvSpPr>
        <p:spPr>
          <a:xfrm>
            <a:off x="15140954" y="387863"/>
            <a:ext cx="2796417" cy="352425"/>
          </a:xfrm>
          <a:prstGeom prst="rect">
            <a:avLst/>
          </a:prstGeom>
        </p:spPr>
        <p:txBody>
          <a:bodyPr lIns="0" tIns="0" rIns="0" bIns="0" rtlCol="0" anchor="t">
            <a:spAutoFit/>
          </a:bodyPr>
          <a:lstStyle/>
          <a:p>
            <a:pPr algn="r">
              <a:lnSpc>
                <a:spcPts val="2847"/>
              </a:lnSpc>
            </a:pPr>
            <a:r>
              <a:rPr lang="en-US" sz="2373">
                <a:solidFill>
                  <a:srgbClr val="5E2D17"/>
                </a:solidFill>
                <a:latin typeface="Open Sauce Semi-Bold"/>
              </a:rPr>
              <a:t>TEAM 6  </a:t>
            </a:r>
          </a:p>
        </p:txBody>
      </p:sp>
      <p:sp>
        <p:nvSpPr>
          <p:cNvPr id="11" name="TextBox 11"/>
          <p:cNvSpPr txBox="1"/>
          <p:nvPr/>
        </p:nvSpPr>
        <p:spPr>
          <a:xfrm>
            <a:off x="519460" y="1246416"/>
            <a:ext cx="17629121" cy="960755"/>
          </a:xfrm>
          <a:prstGeom prst="rect">
            <a:avLst/>
          </a:prstGeom>
        </p:spPr>
        <p:txBody>
          <a:bodyPr lIns="0" tIns="0" rIns="0" bIns="0" rtlCol="0" anchor="t">
            <a:spAutoFit/>
          </a:bodyPr>
          <a:lstStyle/>
          <a:p>
            <a:pPr>
              <a:lnSpc>
                <a:spcPts val="7209"/>
              </a:lnSpc>
            </a:pPr>
            <a:r>
              <a:rPr lang="en-US" sz="6999">
                <a:solidFill>
                  <a:srgbClr val="432014"/>
                </a:solidFill>
                <a:latin typeface="Open Sauce Semi-Bold"/>
              </a:rPr>
              <a:t>2.3 Business Alternative Comparison</a:t>
            </a:r>
          </a:p>
        </p:txBody>
      </p:sp>
      <p:sp>
        <p:nvSpPr>
          <p:cNvPr id="12" name="TextBox 12"/>
          <p:cNvSpPr txBox="1"/>
          <p:nvPr/>
        </p:nvSpPr>
        <p:spPr>
          <a:xfrm>
            <a:off x="3473744" y="5633688"/>
            <a:ext cx="854873" cy="192005"/>
          </a:xfrm>
          <a:prstGeom prst="rect">
            <a:avLst/>
          </a:prstGeom>
        </p:spPr>
        <p:txBody>
          <a:bodyPr lIns="0" tIns="0" rIns="0" bIns="0" rtlCol="0" anchor="t">
            <a:spAutoFit/>
          </a:bodyPr>
          <a:lstStyle/>
          <a:p>
            <a:pPr>
              <a:lnSpc>
                <a:spcPts val="1442"/>
              </a:lnSpc>
            </a:pPr>
            <a:r>
              <a:rPr lang="en-US" sz="1400">
                <a:solidFill>
                  <a:srgbClr val="5E2D17"/>
                </a:solidFill>
                <a:latin typeface="Open Sauce Semi-Bold"/>
              </a:rPr>
              <a:t>Optimum</a:t>
            </a:r>
          </a:p>
        </p:txBody>
      </p:sp>
      <p:sp>
        <p:nvSpPr>
          <p:cNvPr id="13" name="TextBox 13"/>
          <p:cNvSpPr txBox="1"/>
          <p:nvPr/>
        </p:nvSpPr>
        <p:spPr>
          <a:xfrm>
            <a:off x="5694508" y="5437747"/>
            <a:ext cx="963157" cy="372831"/>
          </a:xfrm>
          <a:prstGeom prst="rect">
            <a:avLst/>
          </a:prstGeom>
        </p:spPr>
        <p:txBody>
          <a:bodyPr lIns="0" tIns="0" rIns="0" bIns="0" rtlCol="0" anchor="t">
            <a:spAutoFit/>
          </a:bodyPr>
          <a:lstStyle/>
          <a:p>
            <a:pPr algn="ctr">
              <a:lnSpc>
                <a:spcPts val="1442"/>
              </a:lnSpc>
            </a:pPr>
            <a:r>
              <a:rPr lang="en-US" sz="1400">
                <a:solidFill>
                  <a:srgbClr val="5E2D17"/>
                </a:solidFill>
                <a:latin typeface="Open Sauce Semi-Bold"/>
              </a:rPr>
              <a:t>Potential </a:t>
            </a:r>
          </a:p>
          <a:p>
            <a:pPr algn="ctr">
              <a:lnSpc>
                <a:spcPts val="1442"/>
              </a:lnSpc>
            </a:pPr>
            <a:r>
              <a:rPr lang="en-US" sz="1400">
                <a:solidFill>
                  <a:srgbClr val="5E2D17"/>
                </a:solidFill>
                <a:latin typeface="Open Sauce Semi-Bold"/>
              </a:rPr>
              <a:t>alternative</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8F5EC"/>
        </a:solidFill>
        <a:effectLst/>
      </p:bgPr>
    </p:bg>
    <p:spTree>
      <p:nvGrpSpPr>
        <p:cNvPr id="1" name=""/>
        <p:cNvGrpSpPr/>
        <p:nvPr/>
      </p:nvGrpSpPr>
      <p:grpSpPr>
        <a:xfrm>
          <a:off x="0" y="0"/>
          <a:ext cx="0" cy="0"/>
          <a:chOff x="0" y="0"/>
          <a:chExt cx="0" cy="0"/>
        </a:xfrm>
      </p:grpSpPr>
      <p:sp>
        <p:nvSpPr>
          <p:cNvPr id="2" name="AutoShape 2"/>
          <p:cNvSpPr/>
          <p:nvPr/>
        </p:nvSpPr>
        <p:spPr>
          <a:xfrm>
            <a:off x="0" y="1047750"/>
            <a:ext cx="18367571" cy="0"/>
          </a:xfrm>
          <a:prstGeom prst="line">
            <a:avLst/>
          </a:prstGeom>
          <a:ln w="9525" cap="flat">
            <a:solidFill>
              <a:srgbClr val="000000"/>
            </a:solidFill>
            <a:prstDash val="solid"/>
            <a:headEnd type="none" w="sm" len="sm"/>
            <a:tailEnd type="none" w="sm" len="sm"/>
          </a:ln>
        </p:spPr>
        <p:txBody>
          <a:bodyPr/>
          <a:lstStyle/>
          <a:p>
            <a:endParaRPr lang="en-US"/>
          </a:p>
        </p:txBody>
      </p:sp>
      <p:sp>
        <p:nvSpPr>
          <p:cNvPr id="3" name="Freeform 3"/>
          <p:cNvSpPr/>
          <p:nvPr/>
        </p:nvSpPr>
        <p:spPr>
          <a:xfrm>
            <a:off x="17837142" y="1842158"/>
            <a:ext cx="1315167" cy="1501540"/>
          </a:xfrm>
          <a:custGeom>
            <a:avLst/>
            <a:gdLst/>
            <a:ahLst/>
            <a:cxnLst/>
            <a:rect l="l" t="t" r="r" b="b"/>
            <a:pathLst>
              <a:path w="1315167" h="1501540">
                <a:moveTo>
                  <a:pt x="0" y="0"/>
                </a:moveTo>
                <a:lnTo>
                  <a:pt x="1315166" y="0"/>
                </a:lnTo>
                <a:lnTo>
                  <a:pt x="1315166" y="1501540"/>
                </a:lnTo>
                <a:lnTo>
                  <a:pt x="0" y="1501540"/>
                </a:lnTo>
                <a:lnTo>
                  <a:pt x="0" y="0"/>
                </a:lnTo>
                <a:close/>
              </a:path>
            </a:pathLst>
          </a:custGeom>
          <a:blipFill>
            <a:blip r:embed="rId3"/>
            <a:stretch>
              <a:fillRect/>
            </a:stretch>
          </a:blipFill>
        </p:spPr>
        <p:txBody>
          <a:bodyPr/>
          <a:lstStyle/>
          <a:p>
            <a:endParaRPr lang="en-US"/>
          </a:p>
        </p:txBody>
      </p:sp>
      <p:sp>
        <p:nvSpPr>
          <p:cNvPr id="4" name="Freeform 4"/>
          <p:cNvSpPr/>
          <p:nvPr/>
        </p:nvSpPr>
        <p:spPr>
          <a:xfrm rot="748562">
            <a:off x="11663545" y="8780849"/>
            <a:ext cx="9539064" cy="9574970"/>
          </a:xfrm>
          <a:custGeom>
            <a:avLst/>
            <a:gdLst/>
            <a:ahLst/>
            <a:cxnLst/>
            <a:rect l="l" t="t" r="r" b="b"/>
            <a:pathLst>
              <a:path w="9539064" h="9574970">
                <a:moveTo>
                  <a:pt x="0" y="0"/>
                </a:moveTo>
                <a:lnTo>
                  <a:pt x="9539064" y="0"/>
                </a:lnTo>
                <a:lnTo>
                  <a:pt x="9539064" y="9574971"/>
                </a:lnTo>
                <a:lnTo>
                  <a:pt x="0" y="9574971"/>
                </a:lnTo>
                <a:lnTo>
                  <a:pt x="0" y="0"/>
                </a:lnTo>
                <a:close/>
              </a:path>
            </a:pathLst>
          </a:custGeom>
          <a:blipFill>
            <a:blip r:embed="rId4"/>
            <a:stretch>
              <a:fillRect/>
            </a:stretch>
          </a:blipFill>
        </p:spPr>
        <p:txBody>
          <a:bodyPr/>
          <a:lstStyle/>
          <a:p>
            <a:endParaRPr lang="en-US"/>
          </a:p>
        </p:txBody>
      </p:sp>
      <p:sp>
        <p:nvSpPr>
          <p:cNvPr id="5" name="Freeform 5"/>
          <p:cNvSpPr/>
          <p:nvPr/>
        </p:nvSpPr>
        <p:spPr>
          <a:xfrm rot="-2700000">
            <a:off x="-5303652" y="7113847"/>
            <a:ext cx="9539064" cy="9574970"/>
          </a:xfrm>
          <a:custGeom>
            <a:avLst/>
            <a:gdLst/>
            <a:ahLst/>
            <a:cxnLst/>
            <a:rect l="l" t="t" r="r" b="b"/>
            <a:pathLst>
              <a:path w="9539064" h="9574970">
                <a:moveTo>
                  <a:pt x="0" y="0"/>
                </a:moveTo>
                <a:lnTo>
                  <a:pt x="9539064" y="0"/>
                </a:lnTo>
                <a:lnTo>
                  <a:pt x="9539064" y="9574970"/>
                </a:lnTo>
                <a:lnTo>
                  <a:pt x="0" y="9574970"/>
                </a:lnTo>
                <a:lnTo>
                  <a:pt x="0" y="0"/>
                </a:lnTo>
                <a:close/>
              </a:path>
            </a:pathLst>
          </a:custGeom>
          <a:blipFill>
            <a:blip r:embed="rId4"/>
            <a:stretch>
              <a:fillRect/>
            </a:stretch>
          </a:blipFill>
        </p:spPr>
        <p:txBody>
          <a:bodyPr/>
          <a:lstStyle/>
          <a:p>
            <a:endParaRPr lang="en-US"/>
          </a:p>
        </p:txBody>
      </p:sp>
      <p:sp>
        <p:nvSpPr>
          <p:cNvPr id="6" name="Freeform 6"/>
          <p:cNvSpPr/>
          <p:nvPr/>
        </p:nvSpPr>
        <p:spPr>
          <a:xfrm>
            <a:off x="519460" y="9258300"/>
            <a:ext cx="1315167" cy="1501540"/>
          </a:xfrm>
          <a:custGeom>
            <a:avLst/>
            <a:gdLst/>
            <a:ahLst/>
            <a:cxnLst/>
            <a:rect l="l" t="t" r="r" b="b"/>
            <a:pathLst>
              <a:path w="1315167" h="1501540">
                <a:moveTo>
                  <a:pt x="0" y="0"/>
                </a:moveTo>
                <a:lnTo>
                  <a:pt x="1315167" y="0"/>
                </a:lnTo>
                <a:lnTo>
                  <a:pt x="1315167" y="1501540"/>
                </a:lnTo>
                <a:lnTo>
                  <a:pt x="0" y="1501540"/>
                </a:lnTo>
                <a:lnTo>
                  <a:pt x="0" y="0"/>
                </a:lnTo>
                <a:close/>
              </a:path>
            </a:pathLst>
          </a:custGeom>
          <a:blipFill>
            <a:blip r:embed="rId3"/>
            <a:stretch>
              <a:fillRect/>
            </a:stretch>
          </a:blipFill>
        </p:spPr>
        <p:txBody>
          <a:bodyPr/>
          <a:lstStyle/>
          <a:p>
            <a:endParaRPr lang="en-US"/>
          </a:p>
        </p:txBody>
      </p:sp>
      <p:sp>
        <p:nvSpPr>
          <p:cNvPr id="7" name="Freeform 7"/>
          <p:cNvSpPr/>
          <p:nvPr/>
        </p:nvSpPr>
        <p:spPr>
          <a:xfrm>
            <a:off x="1930824" y="2935447"/>
            <a:ext cx="1936343" cy="2049040"/>
          </a:xfrm>
          <a:custGeom>
            <a:avLst/>
            <a:gdLst/>
            <a:ahLst/>
            <a:cxnLst/>
            <a:rect l="l" t="t" r="r" b="b"/>
            <a:pathLst>
              <a:path w="1936343" h="2049040">
                <a:moveTo>
                  <a:pt x="0" y="0"/>
                </a:moveTo>
                <a:lnTo>
                  <a:pt x="1936343" y="0"/>
                </a:lnTo>
                <a:lnTo>
                  <a:pt x="1936343" y="2049039"/>
                </a:lnTo>
                <a:lnTo>
                  <a:pt x="0" y="204903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8" name="Freeform 8"/>
          <p:cNvSpPr/>
          <p:nvPr/>
        </p:nvSpPr>
        <p:spPr>
          <a:xfrm>
            <a:off x="7575433" y="2935447"/>
            <a:ext cx="2188338" cy="2043361"/>
          </a:xfrm>
          <a:custGeom>
            <a:avLst/>
            <a:gdLst/>
            <a:ahLst/>
            <a:cxnLst/>
            <a:rect l="l" t="t" r="r" b="b"/>
            <a:pathLst>
              <a:path w="2188338" h="2043361">
                <a:moveTo>
                  <a:pt x="0" y="0"/>
                </a:moveTo>
                <a:lnTo>
                  <a:pt x="2188338" y="0"/>
                </a:lnTo>
                <a:lnTo>
                  <a:pt x="2188338" y="2043360"/>
                </a:lnTo>
                <a:lnTo>
                  <a:pt x="0" y="204336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9" name="Freeform 9"/>
          <p:cNvSpPr/>
          <p:nvPr/>
        </p:nvSpPr>
        <p:spPr>
          <a:xfrm>
            <a:off x="13699043" y="2935447"/>
            <a:ext cx="2289206" cy="2080316"/>
          </a:xfrm>
          <a:custGeom>
            <a:avLst/>
            <a:gdLst/>
            <a:ahLst/>
            <a:cxnLst/>
            <a:rect l="l" t="t" r="r" b="b"/>
            <a:pathLst>
              <a:path w="2289206" h="2080316">
                <a:moveTo>
                  <a:pt x="0" y="0"/>
                </a:moveTo>
                <a:lnTo>
                  <a:pt x="2289206" y="0"/>
                </a:lnTo>
                <a:lnTo>
                  <a:pt x="2289206" y="2080315"/>
                </a:lnTo>
                <a:lnTo>
                  <a:pt x="0" y="2080315"/>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10" name="Freeform 10"/>
          <p:cNvSpPr/>
          <p:nvPr/>
        </p:nvSpPr>
        <p:spPr>
          <a:xfrm>
            <a:off x="2488348" y="7412679"/>
            <a:ext cx="821295" cy="821295"/>
          </a:xfrm>
          <a:custGeom>
            <a:avLst/>
            <a:gdLst/>
            <a:ahLst/>
            <a:cxnLst/>
            <a:rect l="l" t="t" r="r" b="b"/>
            <a:pathLst>
              <a:path w="821295" h="821295">
                <a:moveTo>
                  <a:pt x="0" y="0"/>
                </a:moveTo>
                <a:lnTo>
                  <a:pt x="821295" y="0"/>
                </a:lnTo>
                <a:lnTo>
                  <a:pt x="821295" y="821295"/>
                </a:lnTo>
                <a:lnTo>
                  <a:pt x="0" y="821295"/>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11" name="Freeform 11"/>
          <p:cNvSpPr/>
          <p:nvPr/>
        </p:nvSpPr>
        <p:spPr>
          <a:xfrm>
            <a:off x="5149610" y="5012420"/>
            <a:ext cx="746714" cy="774801"/>
          </a:xfrm>
          <a:custGeom>
            <a:avLst/>
            <a:gdLst/>
            <a:ahLst/>
            <a:cxnLst/>
            <a:rect l="l" t="t" r="r" b="b"/>
            <a:pathLst>
              <a:path w="746714" h="774801">
                <a:moveTo>
                  <a:pt x="0" y="0"/>
                </a:moveTo>
                <a:lnTo>
                  <a:pt x="746714" y="0"/>
                </a:lnTo>
                <a:lnTo>
                  <a:pt x="746714" y="774800"/>
                </a:lnTo>
                <a:lnTo>
                  <a:pt x="0" y="774800"/>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US"/>
          </a:p>
        </p:txBody>
      </p:sp>
      <p:sp>
        <p:nvSpPr>
          <p:cNvPr id="12" name="Freeform 12"/>
          <p:cNvSpPr/>
          <p:nvPr/>
        </p:nvSpPr>
        <p:spPr>
          <a:xfrm>
            <a:off x="8216590" y="7455542"/>
            <a:ext cx="821295" cy="821295"/>
          </a:xfrm>
          <a:custGeom>
            <a:avLst/>
            <a:gdLst/>
            <a:ahLst/>
            <a:cxnLst/>
            <a:rect l="l" t="t" r="r" b="b"/>
            <a:pathLst>
              <a:path w="821295" h="821295">
                <a:moveTo>
                  <a:pt x="0" y="0"/>
                </a:moveTo>
                <a:lnTo>
                  <a:pt x="821295" y="0"/>
                </a:lnTo>
                <a:lnTo>
                  <a:pt x="821295" y="821295"/>
                </a:lnTo>
                <a:lnTo>
                  <a:pt x="0" y="821295"/>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13" name="Freeform 13"/>
          <p:cNvSpPr/>
          <p:nvPr/>
        </p:nvSpPr>
        <p:spPr>
          <a:xfrm>
            <a:off x="14623998" y="7342884"/>
            <a:ext cx="821295" cy="821295"/>
          </a:xfrm>
          <a:custGeom>
            <a:avLst/>
            <a:gdLst/>
            <a:ahLst/>
            <a:cxnLst/>
            <a:rect l="l" t="t" r="r" b="b"/>
            <a:pathLst>
              <a:path w="821295" h="821295">
                <a:moveTo>
                  <a:pt x="0" y="0"/>
                </a:moveTo>
                <a:lnTo>
                  <a:pt x="821295" y="0"/>
                </a:lnTo>
                <a:lnTo>
                  <a:pt x="821295" y="821295"/>
                </a:lnTo>
                <a:lnTo>
                  <a:pt x="0" y="821295"/>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14" name="TextBox 14"/>
          <p:cNvSpPr txBox="1"/>
          <p:nvPr/>
        </p:nvSpPr>
        <p:spPr>
          <a:xfrm>
            <a:off x="608525" y="387863"/>
            <a:ext cx="4050108" cy="359850"/>
          </a:xfrm>
          <a:prstGeom prst="rect">
            <a:avLst/>
          </a:prstGeom>
        </p:spPr>
        <p:txBody>
          <a:bodyPr lIns="0" tIns="0" rIns="0" bIns="0" rtlCol="0" anchor="t">
            <a:spAutoFit/>
          </a:bodyPr>
          <a:lstStyle/>
          <a:p>
            <a:pPr>
              <a:lnSpc>
                <a:spcPts val="2847"/>
              </a:lnSpc>
            </a:pPr>
            <a:r>
              <a:rPr lang="en-US" sz="2373">
                <a:solidFill>
                  <a:srgbClr val="5E2D17"/>
                </a:solidFill>
                <a:latin typeface="Open Sauce Semi-Bold"/>
              </a:rPr>
              <a:t>LAVAZZA BUSINESS CASE</a:t>
            </a:r>
          </a:p>
        </p:txBody>
      </p:sp>
      <p:sp>
        <p:nvSpPr>
          <p:cNvPr id="15" name="TextBox 15"/>
          <p:cNvSpPr txBox="1"/>
          <p:nvPr/>
        </p:nvSpPr>
        <p:spPr>
          <a:xfrm>
            <a:off x="15140954" y="387863"/>
            <a:ext cx="2796417" cy="352425"/>
          </a:xfrm>
          <a:prstGeom prst="rect">
            <a:avLst/>
          </a:prstGeom>
        </p:spPr>
        <p:txBody>
          <a:bodyPr lIns="0" tIns="0" rIns="0" bIns="0" rtlCol="0" anchor="t">
            <a:spAutoFit/>
          </a:bodyPr>
          <a:lstStyle/>
          <a:p>
            <a:pPr algn="r">
              <a:lnSpc>
                <a:spcPts val="2847"/>
              </a:lnSpc>
            </a:pPr>
            <a:r>
              <a:rPr lang="en-US" sz="2373">
                <a:solidFill>
                  <a:srgbClr val="5E2D17"/>
                </a:solidFill>
                <a:latin typeface="Open Sauce Semi-Bold"/>
              </a:rPr>
              <a:t>TEAM 6  </a:t>
            </a:r>
          </a:p>
        </p:txBody>
      </p:sp>
      <p:sp>
        <p:nvSpPr>
          <p:cNvPr id="16" name="TextBox 16"/>
          <p:cNvSpPr txBox="1"/>
          <p:nvPr/>
        </p:nvSpPr>
        <p:spPr>
          <a:xfrm>
            <a:off x="519460" y="1246416"/>
            <a:ext cx="17629121" cy="960755"/>
          </a:xfrm>
          <a:prstGeom prst="rect">
            <a:avLst/>
          </a:prstGeom>
        </p:spPr>
        <p:txBody>
          <a:bodyPr lIns="0" tIns="0" rIns="0" bIns="0" rtlCol="0" anchor="t">
            <a:spAutoFit/>
          </a:bodyPr>
          <a:lstStyle/>
          <a:p>
            <a:pPr>
              <a:lnSpc>
                <a:spcPts val="7209"/>
              </a:lnSpc>
            </a:pPr>
            <a:r>
              <a:rPr lang="en-US" sz="6999">
                <a:solidFill>
                  <a:srgbClr val="432014"/>
                </a:solidFill>
                <a:latin typeface="Open Sauce Semi-Bold"/>
              </a:rPr>
              <a:t>2.4 Scenario and Sensitivity Analysis</a:t>
            </a:r>
          </a:p>
        </p:txBody>
      </p:sp>
      <p:sp>
        <p:nvSpPr>
          <p:cNvPr id="17" name="TextBox 17"/>
          <p:cNvSpPr txBox="1"/>
          <p:nvPr/>
        </p:nvSpPr>
        <p:spPr>
          <a:xfrm>
            <a:off x="1500787" y="5175983"/>
            <a:ext cx="2796417" cy="447675"/>
          </a:xfrm>
          <a:prstGeom prst="rect">
            <a:avLst/>
          </a:prstGeom>
        </p:spPr>
        <p:txBody>
          <a:bodyPr lIns="0" tIns="0" rIns="0" bIns="0" rtlCol="0" anchor="t">
            <a:spAutoFit/>
          </a:bodyPr>
          <a:lstStyle/>
          <a:p>
            <a:pPr algn="ctr">
              <a:lnSpc>
                <a:spcPts val="3567"/>
              </a:lnSpc>
            </a:pPr>
            <a:r>
              <a:rPr lang="en-US" sz="2973">
                <a:solidFill>
                  <a:srgbClr val="5E2D17"/>
                </a:solidFill>
                <a:latin typeface="Open Sauce Semi-Bold"/>
              </a:rPr>
              <a:t>Demand</a:t>
            </a:r>
          </a:p>
        </p:txBody>
      </p:sp>
      <p:sp>
        <p:nvSpPr>
          <p:cNvPr id="18" name="TextBox 18"/>
          <p:cNvSpPr txBox="1"/>
          <p:nvPr/>
        </p:nvSpPr>
        <p:spPr>
          <a:xfrm>
            <a:off x="7271394" y="5175983"/>
            <a:ext cx="2796417" cy="447675"/>
          </a:xfrm>
          <a:prstGeom prst="rect">
            <a:avLst/>
          </a:prstGeom>
        </p:spPr>
        <p:txBody>
          <a:bodyPr lIns="0" tIns="0" rIns="0" bIns="0" rtlCol="0" anchor="t">
            <a:spAutoFit/>
          </a:bodyPr>
          <a:lstStyle/>
          <a:p>
            <a:pPr algn="ctr">
              <a:lnSpc>
                <a:spcPts val="3567"/>
              </a:lnSpc>
            </a:pPr>
            <a:r>
              <a:rPr lang="en-US" sz="2973">
                <a:solidFill>
                  <a:srgbClr val="5E2D17"/>
                </a:solidFill>
                <a:latin typeface="Open Sauce Semi-Bold"/>
              </a:rPr>
              <a:t>Handling Cost</a:t>
            </a:r>
          </a:p>
        </p:txBody>
      </p:sp>
      <p:sp>
        <p:nvSpPr>
          <p:cNvPr id="19" name="TextBox 19"/>
          <p:cNvSpPr txBox="1"/>
          <p:nvPr/>
        </p:nvSpPr>
        <p:spPr>
          <a:xfrm>
            <a:off x="13445438" y="5175983"/>
            <a:ext cx="2796417" cy="447675"/>
          </a:xfrm>
          <a:prstGeom prst="rect">
            <a:avLst/>
          </a:prstGeom>
        </p:spPr>
        <p:txBody>
          <a:bodyPr lIns="0" tIns="0" rIns="0" bIns="0" rtlCol="0" anchor="t">
            <a:spAutoFit/>
          </a:bodyPr>
          <a:lstStyle/>
          <a:p>
            <a:pPr algn="ctr">
              <a:lnSpc>
                <a:spcPts val="3567"/>
              </a:lnSpc>
            </a:pPr>
            <a:r>
              <a:rPr lang="en-US" sz="2973">
                <a:solidFill>
                  <a:srgbClr val="5E2D17"/>
                </a:solidFill>
                <a:latin typeface="Open Sauce Semi-Bold"/>
              </a:rPr>
              <a:t>LTL Cost</a:t>
            </a:r>
          </a:p>
        </p:txBody>
      </p:sp>
      <p:sp>
        <p:nvSpPr>
          <p:cNvPr id="20" name="TextBox 20"/>
          <p:cNvSpPr txBox="1"/>
          <p:nvPr/>
        </p:nvSpPr>
        <p:spPr>
          <a:xfrm>
            <a:off x="1500787" y="5979298"/>
            <a:ext cx="2796417" cy="923925"/>
          </a:xfrm>
          <a:prstGeom prst="rect">
            <a:avLst/>
          </a:prstGeom>
        </p:spPr>
        <p:txBody>
          <a:bodyPr lIns="0" tIns="0" rIns="0" bIns="0" rtlCol="0" anchor="t">
            <a:spAutoFit/>
          </a:bodyPr>
          <a:lstStyle/>
          <a:p>
            <a:pPr algn="ctr">
              <a:lnSpc>
                <a:spcPts val="2400"/>
              </a:lnSpc>
            </a:pPr>
            <a:r>
              <a:rPr lang="en-US" sz="2000">
                <a:solidFill>
                  <a:srgbClr val="5E2D17"/>
                </a:solidFill>
                <a:latin typeface="Open Sauce Semi-Bold"/>
              </a:rPr>
              <a:t>When customer 4's demand increases by 164</a:t>
            </a:r>
          </a:p>
        </p:txBody>
      </p:sp>
      <p:sp>
        <p:nvSpPr>
          <p:cNvPr id="21" name="TextBox 21"/>
          <p:cNvSpPr txBox="1"/>
          <p:nvPr/>
        </p:nvSpPr>
        <p:spPr>
          <a:xfrm>
            <a:off x="608525" y="8781662"/>
            <a:ext cx="16964298" cy="314325"/>
          </a:xfrm>
          <a:prstGeom prst="rect">
            <a:avLst/>
          </a:prstGeom>
        </p:spPr>
        <p:txBody>
          <a:bodyPr lIns="0" tIns="0" rIns="0" bIns="0" rtlCol="0" anchor="t">
            <a:spAutoFit/>
          </a:bodyPr>
          <a:lstStyle/>
          <a:p>
            <a:pPr algn="ctr">
              <a:lnSpc>
                <a:spcPts val="2487"/>
              </a:lnSpc>
            </a:pPr>
            <a:r>
              <a:rPr lang="en-US" sz="2073">
                <a:solidFill>
                  <a:srgbClr val="5E2D17"/>
                </a:solidFill>
                <a:latin typeface="Open Sauce Semi-Bold"/>
              </a:rPr>
              <a:t>                                           Recommendation shifts to Satellite Warehouse 4 across all scenarios                                            </a:t>
            </a:r>
          </a:p>
        </p:txBody>
      </p:sp>
      <p:sp>
        <p:nvSpPr>
          <p:cNvPr id="22" name="TextBox 22"/>
          <p:cNvSpPr txBox="1"/>
          <p:nvPr/>
        </p:nvSpPr>
        <p:spPr>
          <a:xfrm>
            <a:off x="7054241" y="5979298"/>
            <a:ext cx="3230723" cy="923925"/>
          </a:xfrm>
          <a:prstGeom prst="rect">
            <a:avLst/>
          </a:prstGeom>
        </p:spPr>
        <p:txBody>
          <a:bodyPr lIns="0" tIns="0" rIns="0" bIns="0" rtlCol="0" anchor="t">
            <a:spAutoFit/>
          </a:bodyPr>
          <a:lstStyle/>
          <a:p>
            <a:pPr algn="ctr">
              <a:lnSpc>
                <a:spcPts val="2400"/>
              </a:lnSpc>
            </a:pPr>
            <a:r>
              <a:rPr lang="en-US" sz="2000">
                <a:solidFill>
                  <a:srgbClr val="5E2D17"/>
                </a:solidFill>
                <a:latin typeface="Open Sauce Semi-Bold"/>
              </a:rPr>
              <a:t>When handling cost of satellite warehouse 2 increases by 66</a:t>
            </a:r>
          </a:p>
        </p:txBody>
      </p:sp>
      <p:sp>
        <p:nvSpPr>
          <p:cNvPr id="23" name="TextBox 23"/>
          <p:cNvSpPr txBox="1"/>
          <p:nvPr/>
        </p:nvSpPr>
        <p:spPr>
          <a:xfrm>
            <a:off x="13037689" y="5918933"/>
            <a:ext cx="3880437" cy="923925"/>
          </a:xfrm>
          <a:prstGeom prst="rect">
            <a:avLst/>
          </a:prstGeom>
        </p:spPr>
        <p:txBody>
          <a:bodyPr lIns="0" tIns="0" rIns="0" bIns="0" rtlCol="0" anchor="t">
            <a:spAutoFit/>
          </a:bodyPr>
          <a:lstStyle/>
          <a:p>
            <a:pPr algn="ctr">
              <a:lnSpc>
                <a:spcPts val="2400"/>
              </a:lnSpc>
            </a:pPr>
            <a:r>
              <a:rPr lang="en-US" sz="2000">
                <a:solidFill>
                  <a:srgbClr val="5E2D17"/>
                </a:solidFill>
                <a:latin typeface="Open Sauce Semi-Bold"/>
              </a:rPr>
              <a:t>When LTL cost of delivering from SW2 to Customer 3 increases by 155</a:t>
            </a:r>
          </a:p>
        </p:txBody>
      </p:sp>
      <p:sp>
        <p:nvSpPr>
          <p:cNvPr id="24" name="Freeform 24"/>
          <p:cNvSpPr/>
          <p:nvPr/>
        </p:nvSpPr>
        <p:spPr>
          <a:xfrm>
            <a:off x="11439411" y="5015762"/>
            <a:ext cx="746714" cy="774801"/>
          </a:xfrm>
          <a:custGeom>
            <a:avLst/>
            <a:gdLst/>
            <a:ahLst/>
            <a:cxnLst/>
            <a:rect l="l" t="t" r="r" b="b"/>
            <a:pathLst>
              <a:path w="746714" h="774801">
                <a:moveTo>
                  <a:pt x="0" y="0"/>
                </a:moveTo>
                <a:lnTo>
                  <a:pt x="746714" y="0"/>
                </a:lnTo>
                <a:lnTo>
                  <a:pt x="746714" y="774801"/>
                </a:lnTo>
                <a:lnTo>
                  <a:pt x="0" y="774801"/>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8F5EC"/>
        </a:solidFill>
        <a:effectLst/>
      </p:bgPr>
    </p:bg>
    <p:spTree>
      <p:nvGrpSpPr>
        <p:cNvPr id="1" name=""/>
        <p:cNvGrpSpPr/>
        <p:nvPr/>
      </p:nvGrpSpPr>
      <p:grpSpPr>
        <a:xfrm>
          <a:off x="0" y="0"/>
          <a:ext cx="0" cy="0"/>
          <a:chOff x="0" y="0"/>
          <a:chExt cx="0" cy="0"/>
        </a:xfrm>
      </p:grpSpPr>
      <p:sp>
        <p:nvSpPr>
          <p:cNvPr id="2" name="AutoShape 2"/>
          <p:cNvSpPr/>
          <p:nvPr/>
        </p:nvSpPr>
        <p:spPr>
          <a:xfrm>
            <a:off x="0" y="1047750"/>
            <a:ext cx="18367571" cy="0"/>
          </a:xfrm>
          <a:prstGeom prst="line">
            <a:avLst/>
          </a:prstGeom>
          <a:ln w="9525" cap="flat">
            <a:solidFill>
              <a:srgbClr val="000000"/>
            </a:solidFill>
            <a:prstDash val="solid"/>
            <a:headEnd type="none" w="sm" len="sm"/>
            <a:tailEnd type="none" w="sm" len="sm"/>
          </a:ln>
        </p:spPr>
        <p:txBody>
          <a:bodyPr/>
          <a:lstStyle/>
          <a:p>
            <a:endParaRPr lang="en-US"/>
          </a:p>
        </p:txBody>
      </p:sp>
      <p:sp>
        <p:nvSpPr>
          <p:cNvPr id="3" name="Freeform 3"/>
          <p:cNvSpPr/>
          <p:nvPr/>
        </p:nvSpPr>
        <p:spPr>
          <a:xfrm>
            <a:off x="17490998" y="1135936"/>
            <a:ext cx="1315167" cy="1501540"/>
          </a:xfrm>
          <a:custGeom>
            <a:avLst/>
            <a:gdLst/>
            <a:ahLst/>
            <a:cxnLst/>
            <a:rect l="l" t="t" r="r" b="b"/>
            <a:pathLst>
              <a:path w="1315167" h="1501540">
                <a:moveTo>
                  <a:pt x="0" y="0"/>
                </a:moveTo>
                <a:lnTo>
                  <a:pt x="1315166" y="0"/>
                </a:lnTo>
                <a:lnTo>
                  <a:pt x="1315166" y="1501541"/>
                </a:lnTo>
                <a:lnTo>
                  <a:pt x="0" y="1501541"/>
                </a:lnTo>
                <a:lnTo>
                  <a:pt x="0" y="0"/>
                </a:lnTo>
                <a:close/>
              </a:path>
            </a:pathLst>
          </a:custGeom>
          <a:blipFill>
            <a:blip r:embed="rId3"/>
            <a:stretch>
              <a:fillRect/>
            </a:stretch>
          </a:blipFill>
        </p:spPr>
        <p:txBody>
          <a:bodyPr/>
          <a:lstStyle/>
          <a:p>
            <a:endParaRPr lang="en-US"/>
          </a:p>
        </p:txBody>
      </p:sp>
      <p:sp>
        <p:nvSpPr>
          <p:cNvPr id="4" name="Freeform 4"/>
          <p:cNvSpPr/>
          <p:nvPr/>
        </p:nvSpPr>
        <p:spPr>
          <a:xfrm rot="-2700000">
            <a:off x="-6980996" y="8032988"/>
            <a:ext cx="9539064" cy="9574970"/>
          </a:xfrm>
          <a:custGeom>
            <a:avLst/>
            <a:gdLst/>
            <a:ahLst/>
            <a:cxnLst/>
            <a:rect l="l" t="t" r="r" b="b"/>
            <a:pathLst>
              <a:path w="9539064" h="9574970">
                <a:moveTo>
                  <a:pt x="0" y="0"/>
                </a:moveTo>
                <a:lnTo>
                  <a:pt x="9539064" y="0"/>
                </a:lnTo>
                <a:lnTo>
                  <a:pt x="9539064" y="9574970"/>
                </a:lnTo>
                <a:lnTo>
                  <a:pt x="0" y="9574970"/>
                </a:lnTo>
                <a:lnTo>
                  <a:pt x="0" y="0"/>
                </a:lnTo>
                <a:close/>
              </a:path>
            </a:pathLst>
          </a:custGeom>
          <a:blipFill>
            <a:blip r:embed="rId4"/>
            <a:stretch>
              <a:fillRect/>
            </a:stretch>
          </a:blipFill>
        </p:spPr>
        <p:txBody>
          <a:bodyPr/>
          <a:lstStyle/>
          <a:p>
            <a:endParaRPr lang="en-US"/>
          </a:p>
        </p:txBody>
      </p:sp>
      <p:sp>
        <p:nvSpPr>
          <p:cNvPr id="5" name="Freeform 5"/>
          <p:cNvSpPr/>
          <p:nvPr/>
        </p:nvSpPr>
        <p:spPr>
          <a:xfrm>
            <a:off x="-138123" y="9671750"/>
            <a:ext cx="1315167" cy="1501540"/>
          </a:xfrm>
          <a:custGeom>
            <a:avLst/>
            <a:gdLst/>
            <a:ahLst/>
            <a:cxnLst/>
            <a:rect l="l" t="t" r="r" b="b"/>
            <a:pathLst>
              <a:path w="1315167" h="1501540">
                <a:moveTo>
                  <a:pt x="0" y="0"/>
                </a:moveTo>
                <a:lnTo>
                  <a:pt x="1315167" y="0"/>
                </a:lnTo>
                <a:lnTo>
                  <a:pt x="1315167" y="1501540"/>
                </a:lnTo>
                <a:lnTo>
                  <a:pt x="0" y="1501540"/>
                </a:lnTo>
                <a:lnTo>
                  <a:pt x="0" y="0"/>
                </a:lnTo>
                <a:close/>
              </a:path>
            </a:pathLst>
          </a:custGeom>
          <a:blipFill>
            <a:blip r:embed="rId3"/>
            <a:stretch>
              <a:fillRect/>
            </a:stretch>
          </a:blipFill>
        </p:spPr>
        <p:txBody>
          <a:bodyPr/>
          <a:lstStyle/>
          <a:p>
            <a:endParaRPr lang="en-US"/>
          </a:p>
        </p:txBody>
      </p:sp>
      <p:sp>
        <p:nvSpPr>
          <p:cNvPr id="6" name="Freeform 6"/>
          <p:cNvSpPr/>
          <p:nvPr/>
        </p:nvSpPr>
        <p:spPr>
          <a:xfrm>
            <a:off x="8832072" y="2723202"/>
            <a:ext cx="9105299" cy="6884721"/>
          </a:xfrm>
          <a:custGeom>
            <a:avLst/>
            <a:gdLst/>
            <a:ahLst/>
            <a:cxnLst/>
            <a:rect l="l" t="t" r="r" b="b"/>
            <a:pathLst>
              <a:path w="9105299" h="6884721">
                <a:moveTo>
                  <a:pt x="0" y="0"/>
                </a:moveTo>
                <a:lnTo>
                  <a:pt x="9105299" y="0"/>
                </a:lnTo>
                <a:lnTo>
                  <a:pt x="9105299" y="6884721"/>
                </a:lnTo>
                <a:lnTo>
                  <a:pt x="0" y="6884721"/>
                </a:lnTo>
                <a:lnTo>
                  <a:pt x="0" y="0"/>
                </a:lnTo>
                <a:close/>
              </a:path>
            </a:pathLst>
          </a:custGeom>
          <a:blipFill>
            <a:blip r:embed="rId5"/>
            <a:stretch>
              <a:fillRect/>
            </a:stretch>
          </a:blipFill>
        </p:spPr>
        <p:txBody>
          <a:bodyPr/>
          <a:lstStyle/>
          <a:p>
            <a:endParaRPr lang="en-US"/>
          </a:p>
        </p:txBody>
      </p:sp>
      <p:sp>
        <p:nvSpPr>
          <p:cNvPr id="7" name="Freeform 7"/>
          <p:cNvSpPr/>
          <p:nvPr/>
        </p:nvSpPr>
        <p:spPr>
          <a:xfrm rot="748562">
            <a:off x="16703695" y="8879290"/>
            <a:ext cx="9539064" cy="9574970"/>
          </a:xfrm>
          <a:custGeom>
            <a:avLst/>
            <a:gdLst/>
            <a:ahLst/>
            <a:cxnLst/>
            <a:rect l="l" t="t" r="r" b="b"/>
            <a:pathLst>
              <a:path w="9539064" h="9574970">
                <a:moveTo>
                  <a:pt x="0" y="0"/>
                </a:moveTo>
                <a:lnTo>
                  <a:pt x="9539064" y="0"/>
                </a:lnTo>
                <a:lnTo>
                  <a:pt x="9539064" y="9574970"/>
                </a:lnTo>
                <a:lnTo>
                  <a:pt x="0" y="9574970"/>
                </a:lnTo>
                <a:lnTo>
                  <a:pt x="0" y="0"/>
                </a:lnTo>
                <a:close/>
              </a:path>
            </a:pathLst>
          </a:custGeom>
          <a:blipFill>
            <a:blip r:embed="rId4"/>
            <a:stretch>
              <a:fillRect/>
            </a:stretch>
          </a:blipFill>
        </p:spPr>
        <p:txBody>
          <a:bodyPr/>
          <a:lstStyle/>
          <a:p>
            <a:endParaRPr lang="en-US"/>
          </a:p>
        </p:txBody>
      </p:sp>
      <p:sp>
        <p:nvSpPr>
          <p:cNvPr id="8" name="TextBox 8"/>
          <p:cNvSpPr txBox="1"/>
          <p:nvPr/>
        </p:nvSpPr>
        <p:spPr>
          <a:xfrm>
            <a:off x="608525" y="387863"/>
            <a:ext cx="4050108" cy="359850"/>
          </a:xfrm>
          <a:prstGeom prst="rect">
            <a:avLst/>
          </a:prstGeom>
        </p:spPr>
        <p:txBody>
          <a:bodyPr lIns="0" tIns="0" rIns="0" bIns="0" rtlCol="0" anchor="t">
            <a:spAutoFit/>
          </a:bodyPr>
          <a:lstStyle/>
          <a:p>
            <a:pPr>
              <a:lnSpc>
                <a:spcPts val="2847"/>
              </a:lnSpc>
            </a:pPr>
            <a:r>
              <a:rPr lang="en-US" sz="2373">
                <a:solidFill>
                  <a:srgbClr val="5E2D17"/>
                </a:solidFill>
                <a:latin typeface="Open Sauce Semi-Bold"/>
              </a:rPr>
              <a:t>LAVAZZA BUSINESS CASE</a:t>
            </a:r>
          </a:p>
        </p:txBody>
      </p:sp>
      <p:sp>
        <p:nvSpPr>
          <p:cNvPr id="9" name="TextBox 9"/>
          <p:cNvSpPr txBox="1"/>
          <p:nvPr/>
        </p:nvSpPr>
        <p:spPr>
          <a:xfrm>
            <a:off x="15140954" y="387863"/>
            <a:ext cx="2796417" cy="352425"/>
          </a:xfrm>
          <a:prstGeom prst="rect">
            <a:avLst/>
          </a:prstGeom>
        </p:spPr>
        <p:txBody>
          <a:bodyPr lIns="0" tIns="0" rIns="0" bIns="0" rtlCol="0" anchor="t">
            <a:spAutoFit/>
          </a:bodyPr>
          <a:lstStyle/>
          <a:p>
            <a:pPr algn="r">
              <a:lnSpc>
                <a:spcPts val="2847"/>
              </a:lnSpc>
            </a:pPr>
            <a:r>
              <a:rPr lang="en-US" sz="2373">
                <a:solidFill>
                  <a:srgbClr val="5E2D17"/>
                </a:solidFill>
                <a:latin typeface="Open Sauce Semi-Bold"/>
              </a:rPr>
              <a:t>TEAM 6  </a:t>
            </a:r>
          </a:p>
        </p:txBody>
      </p:sp>
      <p:sp>
        <p:nvSpPr>
          <p:cNvPr id="10" name="TextBox 10"/>
          <p:cNvSpPr txBox="1"/>
          <p:nvPr/>
        </p:nvSpPr>
        <p:spPr>
          <a:xfrm>
            <a:off x="519460" y="1246416"/>
            <a:ext cx="17629121" cy="960755"/>
          </a:xfrm>
          <a:prstGeom prst="rect">
            <a:avLst/>
          </a:prstGeom>
        </p:spPr>
        <p:txBody>
          <a:bodyPr lIns="0" tIns="0" rIns="0" bIns="0" rtlCol="0" anchor="t">
            <a:spAutoFit/>
          </a:bodyPr>
          <a:lstStyle/>
          <a:p>
            <a:pPr>
              <a:lnSpc>
                <a:spcPts val="7209"/>
              </a:lnSpc>
            </a:pPr>
            <a:r>
              <a:rPr lang="en-US" sz="6999">
                <a:solidFill>
                  <a:srgbClr val="432014"/>
                </a:solidFill>
                <a:latin typeface="Open Sauce Semi-Bold"/>
              </a:rPr>
              <a:t>3.1 Recommendations</a:t>
            </a:r>
          </a:p>
        </p:txBody>
      </p:sp>
      <p:sp>
        <p:nvSpPr>
          <p:cNvPr id="11" name="TextBox 11"/>
          <p:cNvSpPr txBox="1"/>
          <p:nvPr/>
        </p:nvSpPr>
        <p:spPr>
          <a:xfrm>
            <a:off x="1028700" y="3121251"/>
            <a:ext cx="7521299" cy="5636419"/>
          </a:xfrm>
          <a:prstGeom prst="rect">
            <a:avLst/>
          </a:prstGeom>
        </p:spPr>
        <p:txBody>
          <a:bodyPr lIns="0" tIns="0" rIns="0" bIns="0" rtlCol="0" anchor="t">
            <a:spAutoFit/>
          </a:bodyPr>
          <a:lstStyle/>
          <a:p>
            <a:pPr>
              <a:lnSpc>
                <a:spcPts val="2847"/>
              </a:lnSpc>
            </a:pPr>
            <a:r>
              <a:rPr lang="en-US" sz="2373" u="sng">
                <a:solidFill>
                  <a:srgbClr val="5E2D17"/>
                </a:solidFill>
                <a:latin typeface="Open Sauce Bold"/>
              </a:rPr>
              <a:t>Investment Recommendations:</a:t>
            </a:r>
          </a:p>
          <a:p>
            <a:pPr marL="512373" lvl="1" indent="-256186">
              <a:lnSpc>
                <a:spcPts val="2847"/>
              </a:lnSpc>
              <a:buFont typeface="Arial"/>
              <a:buChar char="•"/>
            </a:pPr>
            <a:r>
              <a:rPr lang="en-US" sz="2373">
                <a:solidFill>
                  <a:srgbClr val="5E2D17"/>
                </a:solidFill>
                <a:latin typeface="Open Sauce"/>
              </a:rPr>
              <a:t>Establish Satelite Warehouse 2 (SW2). </a:t>
            </a:r>
          </a:p>
          <a:p>
            <a:pPr>
              <a:lnSpc>
                <a:spcPts val="2847"/>
              </a:lnSpc>
            </a:pPr>
            <a:endParaRPr lang="en-US" sz="2373">
              <a:solidFill>
                <a:srgbClr val="5E2D17"/>
              </a:solidFill>
              <a:latin typeface="Open Sauce"/>
            </a:endParaRPr>
          </a:p>
          <a:p>
            <a:pPr>
              <a:lnSpc>
                <a:spcPts val="2847"/>
              </a:lnSpc>
            </a:pPr>
            <a:r>
              <a:rPr lang="en-US" sz="2373" u="sng">
                <a:solidFill>
                  <a:srgbClr val="5E2D17"/>
                </a:solidFill>
                <a:latin typeface="Open Sauce Semi-Bold"/>
              </a:rPr>
              <a:t>Satellite Warehouse Recommendations:</a:t>
            </a:r>
          </a:p>
          <a:p>
            <a:pPr marL="512373" lvl="1" indent="-256186">
              <a:lnSpc>
                <a:spcPts val="2847"/>
              </a:lnSpc>
              <a:buFont typeface="Arial"/>
              <a:buChar char="•"/>
            </a:pPr>
            <a:r>
              <a:rPr lang="en-US" sz="2373">
                <a:solidFill>
                  <a:srgbClr val="5E2D17"/>
                </a:solidFill>
                <a:latin typeface="Open Sauce"/>
              </a:rPr>
              <a:t>10,800 Tons FTL distribution to SW2. </a:t>
            </a:r>
          </a:p>
          <a:p>
            <a:pPr>
              <a:lnSpc>
                <a:spcPts val="2847"/>
              </a:lnSpc>
            </a:pPr>
            <a:endParaRPr lang="en-US" sz="2373">
              <a:solidFill>
                <a:srgbClr val="5E2D17"/>
              </a:solidFill>
              <a:latin typeface="Open Sauce"/>
            </a:endParaRPr>
          </a:p>
          <a:p>
            <a:pPr marL="512373" lvl="1" indent="-256186">
              <a:lnSpc>
                <a:spcPts val="2847"/>
              </a:lnSpc>
              <a:buFont typeface="Arial"/>
              <a:buChar char="•"/>
            </a:pPr>
            <a:r>
              <a:rPr lang="en-US" sz="2373">
                <a:solidFill>
                  <a:srgbClr val="5E2D17"/>
                </a:solidFill>
                <a:latin typeface="Open Sauce"/>
              </a:rPr>
              <a:t>2,300 Tons LTL distribution to Customer 2. </a:t>
            </a:r>
          </a:p>
          <a:p>
            <a:pPr marL="512373" lvl="1" indent="-256186">
              <a:lnSpc>
                <a:spcPts val="2847"/>
              </a:lnSpc>
              <a:buFont typeface="Arial"/>
              <a:buChar char="•"/>
            </a:pPr>
            <a:r>
              <a:rPr lang="en-US" sz="2373">
                <a:solidFill>
                  <a:srgbClr val="5E2D17"/>
                </a:solidFill>
                <a:latin typeface="Open Sauce"/>
              </a:rPr>
              <a:t>3,000 Tons LTL distribution to Customer 3.</a:t>
            </a:r>
          </a:p>
          <a:p>
            <a:pPr marL="512373" lvl="1" indent="-256186">
              <a:lnSpc>
                <a:spcPts val="2847"/>
              </a:lnSpc>
              <a:buFont typeface="Arial"/>
              <a:buChar char="•"/>
            </a:pPr>
            <a:r>
              <a:rPr lang="en-US" sz="2373">
                <a:solidFill>
                  <a:srgbClr val="5E2D17"/>
                </a:solidFill>
                <a:latin typeface="Open Sauce"/>
              </a:rPr>
              <a:t>5,500 Tons LTL distribution to Customer 4.</a:t>
            </a:r>
          </a:p>
          <a:p>
            <a:pPr>
              <a:lnSpc>
                <a:spcPts val="2847"/>
              </a:lnSpc>
            </a:pPr>
            <a:endParaRPr lang="en-US" sz="2373">
              <a:solidFill>
                <a:srgbClr val="5E2D17"/>
              </a:solidFill>
              <a:latin typeface="Open Sauce"/>
            </a:endParaRPr>
          </a:p>
          <a:p>
            <a:pPr>
              <a:lnSpc>
                <a:spcPts val="2847"/>
              </a:lnSpc>
            </a:pPr>
            <a:r>
              <a:rPr lang="en-US" sz="2373" u="sng">
                <a:solidFill>
                  <a:srgbClr val="5E2D17"/>
                </a:solidFill>
                <a:latin typeface="Open Sauce Semi-Bold"/>
              </a:rPr>
              <a:t>Central Warehouse Recommendations:</a:t>
            </a:r>
          </a:p>
          <a:p>
            <a:pPr marL="512373" lvl="1" indent="-256186">
              <a:lnSpc>
                <a:spcPts val="2847"/>
              </a:lnSpc>
              <a:buFont typeface="Arial"/>
              <a:buChar char="•"/>
            </a:pPr>
            <a:r>
              <a:rPr lang="en-US" sz="2373">
                <a:solidFill>
                  <a:srgbClr val="5E2D17"/>
                </a:solidFill>
                <a:latin typeface="Open Sauce"/>
              </a:rPr>
              <a:t>Keep existing LTL routes to Customers 1, 5 &amp; 6.</a:t>
            </a:r>
          </a:p>
          <a:p>
            <a:pPr>
              <a:lnSpc>
                <a:spcPts val="2847"/>
              </a:lnSpc>
            </a:pPr>
            <a:endParaRPr lang="en-US" sz="2373">
              <a:solidFill>
                <a:srgbClr val="5E2D17"/>
              </a:solidFill>
              <a:latin typeface="Open Sauce"/>
            </a:endParaRPr>
          </a:p>
          <a:p>
            <a:pPr>
              <a:lnSpc>
                <a:spcPts val="2847"/>
              </a:lnSpc>
            </a:pPr>
            <a:r>
              <a:rPr lang="en-US" sz="2373" u="sng">
                <a:solidFill>
                  <a:srgbClr val="5E2D17"/>
                </a:solidFill>
                <a:latin typeface="Open Sauce Semi-Bold"/>
              </a:rPr>
              <a:t>Cost - Benefit Analysis Result:</a:t>
            </a:r>
          </a:p>
          <a:p>
            <a:pPr marL="512373" lvl="1" indent="-256186">
              <a:lnSpc>
                <a:spcPts val="2847"/>
              </a:lnSpc>
              <a:buFont typeface="Arial"/>
              <a:buChar char="•"/>
            </a:pPr>
            <a:r>
              <a:rPr lang="en-US" sz="2373">
                <a:solidFill>
                  <a:srgbClr val="5E2D17"/>
                </a:solidFill>
                <a:latin typeface="Open Sauce"/>
              </a:rPr>
              <a:t>The new setup will result in a 1,465,660$ cost saving without sacrificing customer experience. </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8F5EC"/>
        </a:solidFill>
        <a:effectLst/>
      </p:bgPr>
    </p:bg>
    <p:spTree>
      <p:nvGrpSpPr>
        <p:cNvPr id="1" name=""/>
        <p:cNvGrpSpPr/>
        <p:nvPr/>
      </p:nvGrpSpPr>
      <p:grpSpPr>
        <a:xfrm>
          <a:off x="0" y="0"/>
          <a:ext cx="0" cy="0"/>
          <a:chOff x="0" y="0"/>
          <a:chExt cx="0" cy="0"/>
        </a:xfrm>
      </p:grpSpPr>
      <p:sp>
        <p:nvSpPr>
          <p:cNvPr id="2" name="AutoShape 2"/>
          <p:cNvSpPr/>
          <p:nvPr/>
        </p:nvSpPr>
        <p:spPr>
          <a:xfrm>
            <a:off x="0" y="1047750"/>
            <a:ext cx="18367571" cy="0"/>
          </a:xfrm>
          <a:prstGeom prst="line">
            <a:avLst/>
          </a:prstGeom>
          <a:ln w="9525" cap="flat">
            <a:solidFill>
              <a:srgbClr val="000000"/>
            </a:solidFill>
            <a:prstDash val="solid"/>
            <a:headEnd type="none" w="sm" len="sm"/>
            <a:tailEnd type="none" w="sm" len="sm"/>
          </a:ln>
        </p:spPr>
        <p:txBody>
          <a:bodyPr/>
          <a:lstStyle/>
          <a:p>
            <a:endParaRPr lang="en-US"/>
          </a:p>
        </p:txBody>
      </p:sp>
      <p:sp>
        <p:nvSpPr>
          <p:cNvPr id="3" name="Freeform 3"/>
          <p:cNvSpPr/>
          <p:nvPr/>
        </p:nvSpPr>
        <p:spPr>
          <a:xfrm>
            <a:off x="17837142" y="1842158"/>
            <a:ext cx="1315167" cy="1501540"/>
          </a:xfrm>
          <a:custGeom>
            <a:avLst/>
            <a:gdLst/>
            <a:ahLst/>
            <a:cxnLst/>
            <a:rect l="l" t="t" r="r" b="b"/>
            <a:pathLst>
              <a:path w="1315167" h="1501540">
                <a:moveTo>
                  <a:pt x="0" y="0"/>
                </a:moveTo>
                <a:lnTo>
                  <a:pt x="1315166" y="0"/>
                </a:lnTo>
                <a:lnTo>
                  <a:pt x="1315166" y="1501540"/>
                </a:lnTo>
                <a:lnTo>
                  <a:pt x="0" y="1501540"/>
                </a:lnTo>
                <a:lnTo>
                  <a:pt x="0" y="0"/>
                </a:lnTo>
                <a:close/>
              </a:path>
            </a:pathLst>
          </a:custGeom>
          <a:blipFill>
            <a:blip r:embed="rId3"/>
            <a:stretch>
              <a:fillRect/>
            </a:stretch>
          </a:blipFill>
        </p:spPr>
        <p:txBody>
          <a:bodyPr/>
          <a:lstStyle/>
          <a:p>
            <a:endParaRPr lang="en-US"/>
          </a:p>
        </p:txBody>
      </p:sp>
      <p:sp>
        <p:nvSpPr>
          <p:cNvPr id="4" name="Freeform 4"/>
          <p:cNvSpPr/>
          <p:nvPr/>
        </p:nvSpPr>
        <p:spPr>
          <a:xfrm rot="-2700000">
            <a:off x="-7591327" y="7113847"/>
            <a:ext cx="9539064" cy="9574970"/>
          </a:xfrm>
          <a:custGeom>
            <a:avLst/>
            <a:gdLst/>
            <a:ahLst/>
            <a:cxnLst/>
            <a:rect l="l" t="t" r="r" b="b"/>
            <a:pathLst>
              <a:path w="9539064" h="9574970">
                <a:moveTo>
                  <a:pt x="0" y="0"/>
                </a:moveTo>
                <a:lnTo>
                  <a:pt x="9539064" y="0"/>
                </a:lnTo>
                <a:lnTo>
                  <a:pt x="9539064" y="9574970"/>
                </a:lnTo>
                <a:lnTo>
                  <a:pt x="0" y="9574970"/>
                </a:lnTo>
                <a:lnTo>
                  <a:pt x="0" y="0"/>
                </a:lnTo>
                <a:close/>
              </a:path>
            </a:pathLst>
          </a:custGeom>
          <a:blipFill>
            <a:blip r:embed="rId4"/>
            <a:stretch>
              <a:fillRect/>
            </a:stretch>
          </a:blipFill>
        </p:spPr>
        <p:txBody>
          <a:bodyPr/>
          <a:lstStyle/>
          <a:p>
            <a:endParaRPr lang="en-US"/>
          </a:p>
        </p:txBody>
      </p:sp>
      <p:sp>
        <p:nvSpPr>
          <p:cNvPr id="5" name="Freeform 5"/>
          <p:cNvSpPr/>
          <p:nvPr/>
        </p:nvSpPr>
        <p:spPr>
          <a:xfrm>
            <a:off x="-657583" y="9720970"/>
            <a:ext cx="1315167" cy="1501540"/>
          </a:xfrm>
          <a:custGeom>
            <a:avLst/>
            <a:gdLst/>
            <a:ahLst/>
            <a:cxnLst/>
            <a:rect l="l" t="t" r="r" b="b"/>
            <a:pathLst>
              <a:path w="1315167" h="1501540">
                <a:moveTo>
                  <a:pt x="0" y="0"/>
                </a:moveTo>
                <a:lnTo>
                  <a:pt x="1315166" y="0"/>
                </a:lnTo>
                <a:lnTo>
                  <a:pt x="1315166" y="1501540"/>
                </a:lnTo>
                <a:lnTo>
                  <a:pt x="0" y="1501540"/>
                </a:lnTo>
                <a:lnTo>
                  <a:pt x="0" y="0"/>
                </a:lnTo>
                <a:close/>
              </a:path>
            </a:pathLst>
          </a:custGeom>
          <a:blipFill>
            <a:blip r:embed="rId3"/>
            <a:stretch>
              <a:fillRect/>
            </a:stretch>
          </a:blipFill>
        </p:spPr>
        <p:txBody>
          <a:bodyPr/>
          <a:lstStyle/>
          <a:p>
            <a:endParaRPr lang="en-US"/>
          </a:p>
        </p:txBody>
      </p:sp>
      <p:sp>
        <p:nvSpPr>
          <p:cNvPr id="6" name="Freeform 6"/>
          <p:cNvSpPr/>
          <p:nvPr/>
        </p:nvSpPr>
        <p:spPr>
          <a:xfrm rot="748562">
            <a:off x="16703695" y="8879290"/>
            <a:ext cx="9539064" cy="9574970"/>
          </a:xfrm>
          <a:custGeom>
            <a:avLst/>
            <a:gdLst/>
            <a:ahLst/>
            <a:cxnLst/>
            <a:rect l="l" t="t" r="r" b="b"/>
            <a:pathLst>
              <a:path w="9539064" h="9574970">
                <a:moveTo>
                  <a:pt x="0" y="0"/>
                </a:moveTo>
                <a:lnTo>
                  <a:pt x="9539064" y="0"/>
                </a:lnTo>
                <a:lnTo>
                  <a:pt x="9539064" y="9574970"/>
                </a:lnTo>
                <a:lnTo>
                  <a:pt x="0" y="9574970"/>
                </a:lnTo>
                <a:lnTo>
                  <a:pt x="0" y="0"/>
                </a:lnTo>
                <a:close/>
              </a:path>
            </a:pathLst>
          </a:custGeom>
          <a:blipFill>
            <a:blip r:embed="rId4"/>
            <a:stretch>
              <a:fillRect/>
            </a:stretch>
          </a:blipFill>
        </p:spPr>
        <p:txBody>
          <a:bodyPr/>
          <a:lstStyle/>
          <a:p>
            <a:endParaRPr lang="en-US"/>
          </a:p>
        </p:txBody>
      </p:sp>
      <p:sp>
        <p:nvSpPr>
          <p:cNvPr id="7" name="TextBox 7"/>
          <p:cNvSpPr txBox="1"/>
          <p:nvPr/>
        </p:nvSpPr>
        <p:spPr>
          <a:xfrm>
            <a:off x="608525" y="387863"/>
            <a:ext cx="4050108" cy="359850"/>
          </a:xfrm>
          <a:prstGeom prst="rect">
            <a:avLst/>
          </a:prstGeom>
        </p:spPr>
        <p:txBody>
          <a:bodyPr lIns="0" tIns="0" rIns="0" bIns="0" rtlCol="0" anchor="t">
            <a:spAutoFit/>
          </a:bodyPr>
          <a:lstStyle/>
          <a:p>
            <a:pPr>
              <a:lnSpc>
                <a:spcPts val="2847"/>
              </a:lnSpc>
            </a:pPr>
            <a:r>
              <a:rPr lang="en-US" sz="2373">
                <a:solidFill>
                  <a:srgbClr val="5E2D17"/>
                </a:solidFill>
                <a:latin typeface="Open Sauce Semi-Bold"/>
              </a:rPr>
              <a:t>LAVAZZA BUSINESS CASE</a:t>
            </a:r>
          </a:p>
        </p:txBody>
      </p:sp>
      <p:sp>
        <p:nvSpPr>
          <p:cNvPr id="8" name="TextBox 8"/>
          <p:cNvSpPr txBox="1"/>
          <p:nvPr/>
        </p:nvSpPr>
        <p:spPr>
          <a:xfrm>
            <a:off x="15140954" y="387863"/>
            <a:ext cx="2796417" cy="352425"/>
          </a:xfrm>
          <a:prstGeom prst="rect">
            <a:avLst/>
          </a:prstGeom>
        </p:spPr>
        <p:txBody>
          <a:bodyPr lIns="0" tIns="0" rIns="0" bIns="0" rtlCol="0" anchor="t">
            <a:spAutoFit/>
          </a:bodyPr>
          <a:lstStyle/>
          <a:p>
            <a:pPr algn="r">
              <a:lnSpc>
                <a:spcPts val="2847"/>
              </a:lnSpc>
            </a:pPr>
            <a:r>
              <a:rPr lang="en-US" sz="2373">
                <a:solidFill>
                  <a:srgbClr val="5E2D17"/>
                </a:solidFill>
                <a:latin typeface="Open Sauce Semi-Bold"/>
              </a:rPr>
              <a:t>TEAM 6  </a:t>
            </a:r>
          </a:p>
        </p:txBody>
      </p:sp>
      <p:sp>
        <p:nvSpPr>
          <p:cNvPr id="9" name="TextBox 9"/>
          <p:cNvSpPr txBox="1"/>
          <p:nvPr/>
        </p:nvSpPr>
        <p:spPr>
          <a:xfrm>
            <a:off x="608525" y="1318049"/>
            <a:ext cx="17629121" cy="960755"/>
          </a:xfrm>
          <a:prstGeom prst="rect">
            <a:avLst/>
          </a:prstGeom>
        </p:spPr>
        <p:txBody>
          <a:bodyPr lIns="0" tIns="0" rIns="0" bIns="0" rtlCol="0" anchor="t">
            <a:spAutoFit/>
          </a:bodyPr>
          <a:lstStyle/>
          <a:p>
            <a:pPr>
              <a:lnSpc>
                <a:spcPts val="7209"/>
              </a:lnSpc>
            </a:pPr>
            <a:r>
              <a:rPr lang="en-US" sz="6999">
                <a:solidFill>
                  <a:srgbClr val="432014"/>
                </a:solidFill>
                <a:latin typeface="Open Sauce Semi-Bold"/>
              </a:rPr>
              <a:t>3.2 Key Learnings &amp; Insights</a:t>
            </a:r>
          </a:p>
        </p:txBody>
      </p:sp>
      <p:sp>
        <p:nvSpPr>
          <p:cNvPr id="10" name="TextBox 10"/>
          <p:cNvSpPr txBox="1"/>
          <p:nvPr/>
        </p:nvSpPr>
        <p:spPr>
          <a:xfrm>
            <a:off x="800949" y="2744366"/>
            <a:ext cx="16686102" cy="8105775"/>
          </a:xfrm>
          <a:prstGeom prst="rect">
            <a:avLst/>
          </a:prstGeom>
        </p:spPr>
        <p:txBody>
          <a:bodyPr lIns="0" tIns="0" rIns="0" bIns="0" rtlCol="0" anchor="t">
            <a:spAutoFit/>
          </a:bodyPr>
          <a:lstStyle/>
          <a:p>
            <a:pPr>
              <a:lnSpc>
                <a:spcPts val="2847"/>
              </a:lnSpc>
            </a:pPr>
            <a:r>
              <a:rPr lang="en-US" sz="2373" u="sng">
                <a:solidFill>
                  <a:srgbClr val="5E2D17"/>
                </a:solidFill>
                <a:latin typeface="Open Sauce Bold"/>
              </a:rPr>
              <a:t>Assumptions &amp; Analytical Limitations:</a:t>
            </a:r>
          </a:p>
          <a:p>
            <a:pPr>
              <a:lnSpc>
                <a:spcPts val="2847"/>
              </a:lnSpc>
            </a:pPr>
            <a:endParaRPr lang="en-US" sz="2373" u="sng">
              <a:solidFill>
                <a:srgbClr val="5E2D17"/>
              </a:solidFill>
              <a:latin typeface="Open Sauce Bold"/>
            </a:endParaRPr>
          </a:p>
          <a:p>
            <a:pPr marL="512373" lvl="1" indent="-256186">
              <a:lnSpc>
                <a:spcPts val="2847"/>
              </a:lnSpc>
              <a:buFont typeface="Arial"/>
              <a:buChar char="•"/>
            </a:pPr>
            <a:r>
              <a:rPr lang="en-US" sz="2373">
                <a:solidFill>
                  <a:srgbClr val="5E2D17"/>
                </a:solidFill>
                <a:latin typeface="Open Sauce"/>
              </a:rPr>
              <a:t>Assumption 1 - No minimum distribution fee.</a:t>
            </a:r>
            <a:r>
              <a:rPr lang="en-US" sz="2373">
                <a:solidFill>
                  <a:srgbClr val="5E2D17"/>
                </a:solidFill>
                <a:latin typeface="Open Sauce Bold"/>
              </a:rPr>
              <a:t> </a:t>
            </a:r>
          </a:p>
          <a:p>
            <a:pPr>
              <a:lnSpc>
                <a:spcPts val="2847"/>
              </a:lnSpc>
            </a:pPr>
            <a:endParaRPr lang="en-US" sz="2373">
              <a:solidFill>
                <a:srgbClr val="5E2D17"/>
              </a:solidFill>
              <a:latin typeface="Open Sauce Bold"/>
            </a:endParaRPr>
          </a:p>
          <a:p>
            <a:pPr marL="512373" lvl="1" indent="-256186">
              <a:lnSpc>
                <a:spcPts val="2847"/>
              </a:lnSpc>
              <a:buFont typeface="Arial"/>
              <a:buChar char="•"/>
            </a:pPr>
            <a:r>
              <a:rPr lang="en-US" sz="2373">
                <a:solidFill>
                  <a:srgbClr val="5E2D17"/>
                </a:solidFill>
                <a:latin typeface="Open Sauce"/>
              </a:rPr>
              <a:t>Assumption 2 - Identical fixed satellite warehouse cost.</a:t>
            </a:r>
          </a:p>
          <a:p>
            <a:pPr>
              <a:lnSpc>
                <a:spcPts val="2847"/>
              </a:lnSpc>
            </a:pPr>
            <a:endParaRPr lang="en-US" sz="2373">
              <a:solidFill>
                <a:srgbClr val="5E2D17"/>
              </a:solidFill>
              <a:latin typeface="Open Sauce"/>
            </a:endParaRPr>
          </a:p>
          <a:p>
            <a:pPr marL="512373" lvl="1" indent="-256186">
              <a:lnSpc>
                <a:spcPts val="2847"/>
              </a:lnSpc>
              <a:buFont typeface="Arial"/>
              <a:buChar char="•"/>
            </a:pPr>
            <a:r>
              <a:rPr lang="en-US" sz="2373">
                <a:solidFill>
                  <a:srgbClr val="5E2D17"/>
                </a:solidFill>
                <a:latin typeface="Open Sauce"/>
              </a:rPr>
              <a:t>Assumption 3 - Linear handling and transportation cost. </a:t>
            </a:r>
          </a:p>
          <a:p>
            <a:pPr>
              <a:lnSpc>
                <a:spcPts val="2847"/>
              </a:lnSpc>
            </a:pPr>
            <a:endParaRPr lang="en-US" sz="2373">
              <a:solidFill>
                <a:srgbClr val="5E2D17"/>
              </a:solidFill>
              <a:latin typeface="Open Sauce"/>
            </a:endParaRPr>
          </a:p>
          <a:p>
            <a:pPr marL="512373" lvl="1" indent="-256186">
              <a:lnSpc>
                <a:spcPts val="2847"/>
              </a:lnSpc>
              <a:buFont typeface="Arial"/>
              <a:buChar char="•"/>
            </a:pPr>
            <a:r>
              <a:rPr lang="en-US" sz="2373">
                <a:solidFill>
                  <a:srgbClr val="5E2D17"/>
                </a:solidFill>
                <a:latin typeface="Open Sauce"/>
              </a:rPr>
              <a:t>Assumption 4 - No customer-to-customer LTL distribution.</a:t>
            </a:r>
          </a:p>
          <a:p>
            <a:pPr>
              <a:lnSpc>
                <a:spcPts val="2847"/>
              </a:lnSpc>
            </a:pPr>
            <a:endParaRPr lang="en-US" sz="2373">
              <a:solidFill>
                <a:srgbClr val="5E2D17"/>
              </a:solidFill>
              <a:latin typeface="Open Sauce"/>
            </a:endParaRPr>
          </a:p>
          <a:p>
            <a:pPr>
              <a:lnSpc>
                <a:spcPts val="2847"/>
              </a:lnSpc>
            </a:pPr>
            <a:endParaRPr lang="en-US" sz="2373">
              <a:solidFill>
                <a:srgbClr val="5E2D17"/>
              </a:solidFill>
              <a:latin typeface="Open Sauce"/>
            </a:endParaRPr>
          </a:p>
          <a:p>
            <a:pPr>
              <a:lnSpc>
                <a:spcPts val="2847"/>
              </a:lnSpc>
            </a:pPr>
            <a:r>
              <a:rPr lang="en-US" sz="2373" u="sng">
                <a:solidFill>
                  <a:srgbClr val="5E2D17"/>
                </a:solidFill>
                <a:latin typeface="Open Sauce Semi-Bold"/>
              </a:rPr>
              <a:t>Model output insights:</a:t>
            </a:r>
          </a:p>
          <a:p>
            <a:pPr marL="512373" lvl="1" indent="-256186">
              <a:lnSpc>
                <a:spcPts val="2847"/>
              </a:lnSpc>
              <a:buFont typeface="Arial"/>
              <a:buChar char="•"/>
            </a:pPr>
            <a:r>
              <a:rPr lang="en-US" sz="2373">
                <a:solidFill>
                  <a:srgbClr val="5E2D17"/>
                </a:solidFill>
                <a:latin typeface="Open Sauce"/>
              </a:rPr>
              <a:t>Robust  Model recommendation, with room for a cost increase of up to 66/ton for the most volatile routes and a total cost increase of more than 500,000 $ before satellite warehouse 2 is no longer the optimal solution. </a:t>
            </a:r>
            <a:r>
              <a:rPr lang="en-US" sz="2373">
                <a:solidFill>
                  <a:srgbClr val="5E2D17"/>
                </a:solidFill>
                <a:latin typeface="Open Sauce Semi-Bold"/>
              </a:rPr>
              <a:t>  </a:t>
            </a:r>
          </a:p>
          <a:p>
            <a:pPr>
              <a:lnSpc>
                <a:spcPts val="2847"/>
              </a:lnSpc>
            </a:pPr>
            <a:endParaRPr lang="en-US" sz="2373">
              <a:solidFill>
                <a:srgbClr val="5E2D17"/>
              </a:solidFill>
              <a:latin typeface="Open Sauce Semi-Bold"/>
            </a:endParaRPr>
          </a:p>
          <a:p>
            <a:pPr>
              <a:lnSpc>
                <a:spcPts val="2847"/>
              </a:lnSpc>
            </a:pPr>
            <a:endParaRPr lang="en-US" sz="2373">
              <a:solidFill>
                <a:srgbClr val="5E2D17"/>
              </a:solidFill>
              <a:latin typeface="Open Sauce Semi-Bold"/>
            </a:endParaRPr>
          </a:p>
          <a:p>
            <a:pPr>
              <a:lnSpc>
                <a:spcPts val="2847"/>
              </a:lnSpc>
            </a:pPr>
            <a:r>
              <a:rPr lang="en-US" sz="2373" u="sng">
                <a:solidFill>
                  <a:srgbClr val="5E2D17"/>
                </a:solidFill>
                <a:latin typeface="Open Sauce Semi-Bold"/>
              </a:rPr>
              <a:t>Potential &amp; Future Application:</a:t>
            </a:r>
          </a:p>
          <a:p>
            <a:pPr marL="512373" lvl="1" indent="-256186">
              <a:lnSpc>
                <a:spcPts val="2847"/>
              </a:lnSpc>
              <a:buFont typeface="Arial"/>
              <a:buChar char="•"/>
            </a:pPr>
            <a:r>
              <a:rPr lang="en-US" sz="2373">
                <a:solidFill>
                  <a:srgbClr val="5E2D17"/>
                </a:solidFill>
                <a:latin typeface="Open Sauce"/>
              </a:rPr>
              <a:t>Mixed non-linear programming model capturing economies of scale in the distribution network. </a:t>
            </a:r>
          </a:p>
          <a:p>
            <a:pPr>
              <a:lnSpc>
                <a:spcPts val="2847"/>
              </a:lnSpc>
            </a:pPr>
            <a:endParaRPr lang="en-US" sz="2373">
              <a:solidFill>
                <a:srgbClr val="5E2D17"/>
              </a:solidFill>
              <a:latin typeface="Open Sauce"/>
            </a:endParaRPr>
          </a:p>
          <a:p>
            <a:pPr marL="512373" lvl="1" indent="-256186">
              <a:lnSpc>
                <a:spcPts val="2847"/>
              </a:lnSpc>
              <a:buFont typeface="Arial"/>
              <a:buChar char="•"/>
            </a:pPr>
            <a:r>
              <a:rPr lang="en-US" sz="2373">
                <a:solidFill>
                  <a:srgbClr val="5E2D17"/>
                </a:solidFill>
                <a:latin typeface="Open Sauce"/>
              </a:rPr>
              <a:t>Large-scale linear programming was applied across all factories in the region.</a:t>
            </a:r>
          </a:p>
          <a:p>
            <a:pPr>
              <a:lnSpc>
                <a:spcPts val="2847"/>
              </a:lnSpc>
            </a:pPr>
            <a:endParaRPr lang="en-US" sz="2373">
              <a:solidFill>
                <a:srgbClr val="5E2D17"/>
              </a:solidFill>
              <a:latin typeface="Open Sauce"/>
            </a:endParaRPr>
          </a:p>
          <a:p>
            <a:pPr>
              <a:lnSpc>
                <a:spcPts val="2847"/>
              </a:lnSpc>
            </a:pPr>
            <a:endParaRPr lang="en-US" sz="2373">
              <a:solidFill>
                <a:srgbClr val="5E2D17"/>
              </a:solidFill>
              <a:latin typeface="Open Sauce"/>
            </a:endParaRPr>
          </a:p>
          <a:p>
            <a:pPr>
              <a:lnSpc>
                <a:spcPts val="2847"/>
              </a:lnSpc>
            </a:pPr>
            <a:r>
              <a:rPr lang="en-US" sz="2373">
                <a:solidFill>
                  <a:srgbClr val="5E2D17"/>
                </a:solidFill>
                <a:latin typeface="Open Sauce Semi-Bold"/>
              </a:rPr>
              <a:t> </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5092</Words>
  <Application>Microsoft Macintosh PowerPoint</Application>
  <PresentationFormat>Custom</PresentationFormat>
  <Paragraphs>398</Paragraphs>
  <Slides>17</Slides>
  <Notes>12</Notes>
  <HiddenSlides>0</HiddenSlides>
  <MMClips>1</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17</vt:i4>
      </vt:variant>
    </vt:vector>
  </HeadingPairs>
  <TitlesOfParts>
    <vt:vector size="27" baseType="lpstr">
      <vt:lpstr>Montserrat Classic Bold</vt:lpstr>
      <vt:lpstr>Arial</vt:lpstr>
      <vt:lpstr>Open Sauce Bold</vt:lpstr>
      <vt:lpstr>Canva Sans</vt:lpstr>
      <vt:lpstr>Canva Sans Bold</vt:lpstr>
      <vt:lpstr>Open Sauce</vt:lpstr>
      <vt:lpstr>Montserrat</vt:lpstr>
      <vt:lpstr>Calibri</vt:lpstr>
      <vt:lpstr>Open Sauce Semi-Bold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Brown and White Modern Coffee Business Presentation</dc:title>
  <cp:lastModifiedBy>Abhishek Rathi</cp:lastModifiedBy>
  <cp:revision>2</cp:revision>
  <dcterms:created xsi:type="dcterms:W3CDTF">2006-08-16T00:00:00Z</dcterms:created>
  <dcterms:modified xsi:type="dcterms:W3CDTF">2024-04-11T19:57:41Z</dcterms:modified>
  <dc:identifier>DAF8baftwKc</dc:identifier>
</cp:coreProperties>
</file>